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7"/>
  </p:notesMasterIdLst>
  <p:sldIdLst>
    <p:sldId id="257" r:id="rId3"/>
    <p:sldId id="303" r:id="rId4"/>
    <p:sldId id="290" r:id="rId5"/>
    <p:sldId id="279" r:id="rId6"/>
    <p:sldId id="276" r:id="rId7"/>
    <p:sldId id="289" r:id="rId8"/>
    <p:sldId id="298" r:id="rId9"/>
    <p:sldId id="299" r:id="rId10"/>
    <p:sldId id="302" r:id="rId11"/>
    <p:sldId id="288" r:id="rId12"/>
    <p:sldId id="273" r:id="rId13"/>
    <p:sldId id="274" r:id="rId14"/>
    <p:sldId id="271" r:id="rId15"/>
    <p:sldId id="281" r:id="rId16"/>
    <p:sldId id="284" r:id="rId17"/>
    <p:sldId id="282" r:id="rId18"/>
    <p:sldId id="291" r:id="rId19"/>
    <p:sldId id="309" r:id="rId20"/>
    <p:sldId id="287" r:id="rId21"/>
    <p:sldId id="315" r:id="rId22"/>
    <p:sldId id="294" r:id="rId23"/>
    <p:sldId id="311" r:id="rId24"/>
    <p:sldId id="295" r:id="rId25"/>
    <p:sldId id="293" r:id="rId26"/>
    <p:sldId id="310" r:id="rId27"/>
    <p:sldId id="300" r:id="rId28"/>
    <p:sldId id="308" r:id="rId29"/>
    <p:sldId id="307" r:id="rId30"/>
    <p:sldId id="296" r:id="rId31"/>
    <p:sldId id="304" r:id="rId32"/>
    <p:sldId id="305" r:id="rId33"/>
    <p:sldId id="312" r:id="rId34"/>
    <p:sldId id="316" r:id="rId35"/>
    <p:sldId id="27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A18"/>
    <a:srgbClr val="6F2F13"/>
    <a:srgbClr val="A14923"/>
    <a:srgbClr val="008696"/>
    <a:srgbClr val="D33263"/>
    <a:srgbClr val="3A9383"/>
    <a:srgbClr val="6BD65B"/>
    <a:srgbClr val="829EFF"/>
    <a:srgbClr val="F270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81977" autoAdjust="0"/>
  </p:normalViewPr>
  <p:slideViewPr>
    <p:cSldViewPr snapToGrid="0" snapToObjects="1">
      <p:cViewPr varScale="1">
        <p:scale>
          <a:sx n="73" d="100"/>
          <a:sy n="73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0FE19-2BBD-884A-8E76-A0758700038F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48A24-CA43-214C-88EE-C3B2CE00F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br>
              <a:rPr lang="en-US" dirty="0" smtClean="0"/>
            </a:br>
            <a:r>
              <a:rPr lang="en-US" dirty="0" smtClean="0"/>
              <a:t>Focus on services – Not only on possibilities</a:t>
            </a:r>
            <a:r>
              <a:rPr lang="en-US" baseline="0" dirty="0" smtClean="0"/>
              <a:t> on individual technologies, but new ways of delivering service, business models, etc.</a:t>
            </a:r>
          </a:p>
          <a:p>
            <a:r>
              <a:rPr lang="en-US" baseline="0" dirty="0" smtClean="0"/>
              <a:t>Acceptability focus – New ideas require acceptance of all stakeholders</a:t>
            </a:r>
          </a:p>
          <a:p>
            <a:r>
              <a:rPr lang="en-US" dirty="0" smtClean="0"/>
              <a:t>Holistic approach – </a:t>
            </a:r>
            <a:r>
              <a:rPr lang="en-US" dirty="0" err="1" smtClean="0"/>
              <a:t>Distruption</a:t>
            </a:r>
            <a:r>
              <a:rPr lang="en-US" baseline="0" dirty="0" smtClean="0"/>
              <a:t> requires acceptance from individuals, politics, service providers, family members, etc. Ethical questions play a key role</a:t>
            </a:r>
          </a:p>
          <a:p>
            <a:r>
              <a:rPr lang="en-US" dirty="0" err="1" smtClean="0"/>
              <a:t>Multidiciplinarity</a:t>
            </a:r>
            <a:r>
              <a:rPr lang="en-US" baseline="0" dirty="0" smtClean="0"/>
              <a:t> – Out of siloes with a diverse consortium</a:t>
            </a:r>
          </a:p>
          <a:p>
            <a:r>
              <a:rPr lang="en-US" baseline="0" dirty="0" smtClean="0"/>
              <a:t>Collaborative development – Close collaboration to ensure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8A24-CA43-214C-88EE-C3B2CE00FF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7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8A24-CA43-214C-88EE-C3B2CE00FF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Key:</a:t>
            </a:r>
            <a:br>
              <a:rPr lang="en-US" dirty="0" smtClean="0"/>
            </a:br>
            <a:r>
              <a:rPr lang="en-US" dirty="0" smtClean="0"/>
              <a:t>Focus on services – Not only on possibilities</a:t>
            </a:r>
            <a:r>
              <a:rPr lang="en-US" baseline="0" dirty="0" smtClean="0"/>
              <a:t> on individual technologies, but new ways of delivering service, business models, etc.</a:t>
            </a:r>
          </a:p>
          <a:p>
            <a:r>
              <a:rPr lang="en-US" baseline="0" dirty="0" smtClean="0"/>
              <a:t>Acceptability focus – New ideas require acceptance of all stakeholders</a:t>
            </a:r>
          </a:p>
          <a:p>
            <a:r>
              <a:rPr lang="en-US" dirty="0" smtClean="0"/>
              <a:t>Holistic approach – </a:t>
            </a:r>
            <a:r>
              <a:rPr lang="en-US" dirty="0" err="1" smtClean="0"/>
              <a:t>Distruption</a:t>
            </a:r>
            <a:r>
              <a:rPr lang="en-US" baseline="0" dirty="0" smtClean="0"/>
              <a:t> requires acceptance from individuals, politics, service providers, family members, etc. Ethical questions play a key role</a:t>
            </a:r>
          </a:p>
          <a:p>
            <a:r>
              <a:rPr lang="en-US" dirty="0" err="1" smtClean="0"/>
              <a:t>Multidiciplinarity</a:t>
            </a:r>
            <a:r>
              <a:rPr lang="en-US" baseline="0" dirty="0" smtClean="0"/>
              <a:t> – Out of siloes with a diverse consortium</a:t>
            </a:r>
          </a:p>
          <a:p>
            <a:r>
              <a:rPr lang="en-US" baseline="0" dirty="0" smtClean="0"/>
              <a:t>Collaborative development – Close collaboration to ensure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8A24-CA43-214C-88EE-C3B2CE00FF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0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8A24-CA43-214C-88EE-C3B2CE00FF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5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8A24-CA43-214C-88EE-C3B2CE00FF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48A24-CA43-214C-88EE-C3B2CE00FF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0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8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5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_pysty_fi_brandilupauksella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165" y="273600"/>
            <a:ext cx="1165627" cy="98174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51840" y="833607"/>
            <a:ext cx="9191035" cy="80518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1841" y="1995055"/>
            <a:ext cx="5362628" cy="4280020"/>
          </a:xfrm>
          <a:prstGeom prst="rect">
            <a:avLst/>
          </a:prstGeom>
        </p:spPr>
        <p:txBody>
          <a:bodyPr/>
          <a:lstStyle>
            <a:lvl1pPr marL="342900" indent="-342900">
              <a:buSzPct val="100000"/>
              <a:buFontTx/>
              <a:buBlip>
                <a:blip r:embed="rId3"/>
              </a:buBlip>
              <a:defRPr sz="2400" baseline="0">
                <a:solidFill>
                  <a:schemeClr val="tx1"/>
                </a:solidFill>
                <a:latin typeface="Trebuchet MS"/>
                <a:cs typeface="Trebuchet MS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Trebuchet MS"/>
                <a:cs typeface="Trebuchet MS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/>
                </a:solidFill>
                <a:latin typeface="Trebuchet MS"/>
                <a:cs typeface="Trebuchet MS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600">
                <a:solidFill>
                  <a:schemeClr val="tx1"/>
                </a:solidFill>
                <a:latin typeface="Trebuchet MS"/>
                <a:cs typeface="Trebuchet MS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400">
                <a:solidFill>
                  <a:schemeClr val="tx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fi-FI" dirty="0" smtClean="0"/>
              <a:t>Teksti</a:t>
            </a:r>
          </a:p>
          <a:p>
            <a:pPr lvl="1"/>
            <a:r>
              <a:rPr lang="fi-FI" dirty="0" smtClean="0"/>
              <a:t>Teksti</a:t>
            </a:r>
          </a:p>
          <a:p>
            <a:pPr lvl="2"/>
            <a:r>
              <a:rPr lang="fi-FI" dirty="0" smtClean="0"/>
              <a:t>Teksti</a:t>
            </a:r>
          </a:p>
          <a:p>
            <a:pPr lvl="3"/>
            <a:r>
              <a:rPr lang="fi-FI" dirty="0" smtClean="0"/>
              <a:t>Teksti</a:t>
            </a:r>
          </a:p>
          <a:p>
            <a:pPr lvl="4"/>
            <a:r>
              <a:rPr lang="fi-FI" dirty="0" smtClean="0"/>
              <a:t>Teksti</a:t>
            </a:r>
            <a:endParaRPr lang="en-US" dirty="0"/>
          </a:p>
        </p:txBody>
      </p:sp>
      <p:sp>
        <p:nvSpPr>
          <p:cNvPr id="14" name="Kuvan paikkamerkki 13"/>
          <p:cNvSpPr>
            <a:spLocks noGrp="1"/>
          </p:cNvSpPr>
          <p:nvPr>
            <p:ph type="pic" sz="quarter" idx="11"/>
          </p:nvPr>
        </p:nvSpPr>
        <p:spPr>
          <a:xfrm>
            <a:off x="6352552" y="1990413"/>
            <a:ext cx="5048249" cy="4284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B8953D-385A-4F93-BA51-071C8717AB59}" type="datetime1">
              <a:rPr lang="fi-FI" smtClean="0"/>
              <a:t>8.2.2017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Tekijä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1DF19E-1F93-4850-829B-808F582AEB9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968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1B24-B512-4C1D-9814-18D188F436BC}" type="datetimeFigureOut">
              <a:rPr lang="fi-FI" smtClean="0"/>
              <a:t>8.2.2017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193FE-9CD9-41BE-BFF3-30E8F3582D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61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86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869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8696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58535" y="355600"/>
            <a:ext cx="6874933" cy="0"/>
          </a:xfrm>
          <a:prstGeom prst="line">
            <a:avLst/>
          </a:prstGeom>
          <a:ln w="38100">
            <a:solidFill>
              <a:srgbClr val="00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0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2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5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4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1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3C297-C0C3-5045-B82D-D3420FC1D9C8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7B02E-441C-8E4B-A78E-8BB1EE8CC2A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658535" y="355600"/>
            <a:ext cx="6874933" cy="0"/>
          </a:xfrm>
          <a:prstGeom prst="line">
            <a:avLst/>
          </a:prstGeom>
          <a:ln w="38100">
            <a:solidFill>
              <a:srgbClr val="00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70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8696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9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9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869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1B24-B512-4C1D-9814-18D188F436BC}" type="datetimeFigureOut">
              <a:rPr lang="fi-FI" smtClean="0"/>
              <a:t>8.2.2017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93FE-9CD9-41BE-BFF3-30E8F3582D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9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263187"/>
            <a:ext cx="12192000" cy="594813"/>
          </a:xfrm>
          <a:prstGeom prst="rect">
            <a:avLst/>
          </a:prstGeom>
          <a:solidFill>
            <a:srgbClr val="00869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http://roseproject.aalto.fi/						#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ROSERobotic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89" y="6411489"/>
            <a:ext cx="387351" cy="314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8" y="160399"/>
            <a:ext cx="4299812" cy="1361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31" y="1"/>
            <a:ext cx="3390761" cy="1767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827172" cy="1650699"/>
          </a:xfrm>
        </p:spPr>
        <p:txBody>
          <a:bodyPr/>
          <a:lstStyle/>
          <a:p>
            <a:r>
              <a:rPr lang="fi-FI" dirty="0" smtClean="0"/>
              <a:t>Robotit ja tulevaisuuden työ</a:t>
            </a:r>
            <a:endParaRPr lang="fi-FI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005959"/>
            <a:ext cx="9144000" cy="2251841"/>
          </a:xfrm>
        </p:spPr>
        <p:txBody>
          <a:bodyPr>
            <a:normAutofit/>
          </a:bodyPr>
          <a:lstStyle/>
          <a:p>
            <a:r>
              <a:rPr lang="fi-FI" dirty="0" smtClean="0"/>
              <a:t>Teemu Rantanen</a:t>
            </a:r>
          </a:p>
          <a:p>
            <a:r>
              <a:rPr lang="fi-FI" dirty="0" smtClean="0"/>
              <a:t>VTT, yliopettaja </a:t>
            </a:r>
          </a:p>
          <a:p>
            <a:r>
              <a:rPr lang="fi-FI" dirty="0" smtClean="0"/>
              <a:t>Laurea-ammattikorkeakoulu</a:t>
            </a:r>
          </a:p>
          <a:p>
            <a:r>
              <a:rPr lang="fi-FI" dirty="0" smtClean="0"/>
              <a:t>Teemu.rantanen@laurea.fi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437" y="4908331"/>
            <a:ext cx="36671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876" y="436729"/>
            <a:ext cx="7914290" cy="968991"/>
          </a:xfrm>
        </p:spPr>
        <p:txBody>
          <a:bodyPr>
            <a:noAutofit/>
          </a:bodyPr>
          <a:lstStyle/>
          <a:p>
            <a:pPr algn="ctr"/>
            <a:r>
              <a:rPr lang="fi-FI" dirty="0"/>
              <a:t>Hoivarobotiikka nostaa esiin myös monia eettisiä ja periaatteellisia kysymyksiä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437"/>
            <a:ext cx="7633138" cy="4664639"/>
          </a:xfrm>
        </p:spPr>
        <p:txBody>
          <a:bodyPr>
            <a:normAutofit/>
          </a:bodyPr>
          <a:lstStyle/>
          <a:p>
            <a:r>
              <a:rPr lang="fi-FI" dirty="0" smtClean="0"/>
              <a:t>Kenen ehdoilla hoivarobotiikan kehitys tapahtuu? Unohtuuko inhimillinen kohtaaminen?</a:t>
            </a:r>
          </a:p>
          <a:p>
            <a:r>
              <a:rPr lang="fi-FI" dirty="0" smtClean="0"/>
              <a:t>Miten varmistetaan asiakkaan ja hänen omaistensa yksityisyys?</a:t>
            </a:r>
          </a:p>
          <a:p>
            <a:r>
              <a:rPr lang="fi-FI" dirty="0" smtClean="0"/>
              <a:t>Miten käy tasa-arvon? Auttavatko robotit niitä, joilla on varaa vai niitä, joilla ei ole varaa?</a:t>
            </a:r>
          </a:p>
          <a:p>
            <a:r>
              <a:rPr lang="fi-FI" dirty="0" smtClean="0"/>
              <a:t>Ovatko robotit ihmisarvoa alentavia?</a:t>
            </a:r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Parhaimmillaan teknologinen kehitys vapauttaa aikaa olennaiseen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B8953D-385A-4F93-BA51-071C8717AB59}" type="datetime1">
              <a:rPr lang="fi-FI" smtClean="0"/>
              <a:t>8.2.2017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smtClean="0"/>
              <a:t>Tekijä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1DF19E-1F93-4850-829B-808F582AEB9F}" type="slidenum">
              <a:rPr lang="fi-FI" smtClean="0"/>
              <a:pPr/>
              <a:t>10</a:t>
            </a:fld>
            <a:endParaRPr lang="fi-FI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4" b="16464"/>
          <a:stretch>
            <a:fillRect/>
          </a:stretch>
        </p:blipFill>
        <p:spPr>
          <a:xfrm>
            <a:off x="8153400" y="1990413"/>
            <a:ext cx="3247401" cy="42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8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54"/>
          <a:stretch/>
        </p:blipFill>
        <p:spPr>
          <a:xfrm>
            <a:off x="243839" y="2028724"/>
            <a:ext cx="11802153" cy="233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4"/>
          <a:stretch/>
        </p:blipFill>
        <p:spPr>
          <a:xfrm>
            <a:off x="904735" y="4999119"/>
            <a:ext cx="5568305" cy="92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5"/>
          <a:stretch/>
        </p:blipFill>
        <p:spPr>
          <a:xfrm>
            <a:off x="6477686" y="4996290"/>
            <a:ext cx="5568306" cy="1090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63187"/>
            <a:ext cx="12192000" cy="594813"/>
          </a:xfrm>
          <a:prstGeom prst="rect">
            <a:avLst/>
          </a:prstGeom>
          <a:solidFill>
            <a:srgbClr val="00869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http://roseproject.aalto.fi/						#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ROSERobotic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89" y="6411489"/>
            <a:ext cx="387351" cy="314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31" y="1"/>
            <a:ext cx="3390761" cy="1767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8" y="160399"/>
            <a:ext cx="4299812" cy="13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8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ROSE-Hanke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90689"/>
            <a:ext cx="9438289" cy="307049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Tutkitaan </a:t>
            </a:r>
            <a:r>
              <a:rPr lang="fi-FI" dirty="0"/>
              <a:t>monitieteisesti, kuinka palvelurobotiikka mahdollistaa palvelujen ja tuotteiden innovoinnin sekä hyvinvointipalvelujen uudistumisen.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Painottaa ikääntyneiden ja työntekijöiden näkökulmaa kehitettäessä, kokeiltaessa ja arvioitaessa uuden sukupolven palvelurobotteja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Laurean osatoteutuksen tutkimuskohteena kotihoito: kysely (N=200, 5 paikkakuntaa), Sipoo </a:t>
            </a:r>
            <a:r>
              <a:rPr lang="fi-FI" dirty="0" err="1" smtClean="0"/>
              <a:t>Living</a:t>
            </a:r>
            <a:r>
              <a:rPr lang="fi-FI" dirty="0" smtClean="0"/>
              <a:t> </a:t>
            </a:r>
            <a:r>
              <a:rPr lang="fi-FI" dirty="0" err="1" smtClean="0"/>
              <a:t>lab</a:t>
            </a:r>
            <a:endParaRPr lang="fi-FI" sz="2400" dirty="0"/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68" y="5036024"/>
            <a:ext cx="6653049" cy="11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890" y="1261241"/>
            <a:ext cx="1807779" cy="44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Robotiikan tulo hyvinvointipalveluihin merkitsee monitasoista muutosta ja vaatii monien näkökulmien yhdistämistä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pic>
        <p:nvPicPr>
          <p:cNvPr id="4" name="Content Placeholder 6" descr="fig1-uusi-v2-suomi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091558"/>
            <a:ext cx="10365828" cy="4624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3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81088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ROSE-hankkeen lähtökohtana kotihoidon työn, työajan käytön ja haasteiden hahmottaminen</a:t>
            </a:r>
            <a:endParaRPr lang="fi-F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155" y="2169228"/>
            <a:ext cx="5055079" cy="399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04" y="2169560"/>
            <a:ext cx="6568030" cy="4067337"/>
          </a:xfrm>
        </p:spPr>
      </p:pic>
    </p:spTree>
    <p:extLst>
      <p:ext uri="{BB962C8B-B14F-4D97-AF65-F5344CB8AC3E}">
        <p14:creationId xmlns:p14="http://schemas.microsoft.com/office/powerpoint/2010/main" val="1799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Mitä apua roboteista voisi olla?</a:t>
            </a:r>
            <a:br>
              <a:rPr lang="fi-FI" dirty="0" smtClean="0"/>
            </a:br>
            <a:r>
              <a:rPr lang="fi-FI" sz="2700" dirty="0" smtClean="0"/>
              <a:t>Kysely kotihoidon työntekijöille. Väittämän kanssa täysin tai osittain samaa mieltä olevien osuudet. Suurimmat ja pienimmät osuudet, yht. 12 väittämää</a:t>
            </a:r>
            <a:endParaRPr lang="fi-FI" sz="27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2035836"/>
          <a:ext cx="10902351" cy="453732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495010"/>
                <a:gridCol w="2407341"/>
              </a:tblGrid>
              <a:tr h="697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 Hoivarobotti voi muistuttaa ikääntynyttä lääkkeenotossa, viikonpäivistä, tapaamisista</a:t>
                      </a:r>
                      <a:endParaRPr lang="fi-FI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0" dirty="0" smtClean="0"/>
                        <a:t>85,5%</a:t>
                      </a:r>
                    </a:p>
                  </a:txBody>
                  <a:tcPr/>
                </a:tc>
              </a:tr>
              <a:tr h="448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46. Hoivarobotti voi ohjata ikääntynyttä fyysisissä harjoituksissa</a:t>
                      </a:r>
                      <a:endParaRPr lang="fi-FI" sz="20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0" dirty="0" smtClean="0"/>
                        <a:t>76,0 %</a:t>
                      </a:r>
                    </a:p>
                  </a:txBody>
                  <a:tcPr/>
                </a:tc>
              </a:tr>
              <a:tr h="996146">
                <a:tc>
                  <a:txBody>
                    <a:bodyPr/>
                    <a:lstStyle/>
                    <a:p>
                      <a:r>
                        <a:rPr lang="fi-FI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 Hoivarobotti voi edistää kotona asuvan ikääntyneen turvallisuutta (esim. tiedottamaa omaisille ja/tai hoitotyöntekijöille ikääntyneen terveydentilan muuttuessa äkillisesti)</a:t>
                      </a:r>
                      <a:endParaRPr lang="fi-FI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65,5 %</a:t>
                      </a:r>
                      <a:endParaRPr lang="fi-FI" sz="2000" b="0" dirty="0"/>
                    </a:p>
                  </a:txBody>
                  <a:tcPr/>
                </a:tc>
              </a:tr>
              <a:tr h="448295"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…</a:t>
                      </a:r>
                      <a:endParaRPr lang="fi-FI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2000" b="0" dirty="0"/>
                    </a:p>
                  </a:txBody>
                  <a:tcPr/>
                </a:tc>
              </a:tr>
              <a:tr h="784516">
                <a:tc>
                  <a:txBody>
                    <a:bodyPr/>
                    <a:lstStyle/>
                    <a:p>
                      <a:r>
                        <a:rPr lang="fi-FI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 Hoivarobotti voi avustaa ikääntynyttä kevyissä kotitöissä (esim. ruuan valmistus, sängyn sijaaminen, tiskaus, astianpesukoneen käyttö)</a:t>
                      </a:r>
                      <a:endParaRPr lang="fi-FI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33,7 %</a:t>
                      </a:r>
                      <a:endParaRPr lang="fi-FI" sz="2000" b="0" dirty="0"/>
                    </a:p>
                  </a:txBody>
                  <a:tcPr/>
                </a:tc>
              </a:tr>
              <a:tr h="448295">
                <a:tc>
                  <a:txBody>
                    <a:bodyPr/>
                    <a:lstStyle/>
                    <a:p>
                      <a:r>
                        <a:rPr lang="fi-FI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 Hoivarobotti voi lievittää ikääntyneen ahdistuneisuutta, yksinäisyyttä</a:t>
                      </a:r>
                      <a:endParaRPr lang="fi-FI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33,3 %</a:t>
                      </a:r>
                      <a:endParaRPr lang="fi-FI" sz="2000" b="0" dirty="0"/>
                    </a:p>
                  </a:txBody>
                  <a:tcPr/>
                </a:tc>
              </a:tr>
              <a:tr h="697302">
                <a:tc>
                  <a:txBody>
                    <a:bodyPr/>
                    <a:lstStyle/>
                    <a:p>
                      <a:r>
                        <a:rPr lang="fi-FI" sz="2000" b="0" kern="1200" dirty="0" smtClean="0">
                          <a:effectLst/>
                        </a:rPr>
                        <a:t>38. </a:t>
                      </a:r>
                      <a:r>
                        <a:rPr lang="fi-FI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Hoivarobotti voi </a:t>
                      </a:r>
                      <a:r>
                        <a:rPr lang="fi-FI" sz="2000" b="0" kern="1200" dirty="0" smtClean="0">
                          <a:effectLst/>
                        </a:rPr>
                        <a:t>auttaa ikääntynyttä peseytymisessä, pukeutumisessa, wc-käynneillä</a:t>
                      </a:r>
                      <a:endParaRPr lang="fi-FI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b="0" dirty="0" smtClean="0"/>
                        <a:t>15,0 %</a:t>
                      </a:r>
                      <a:endParaRPr lang="fi-FI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3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 ja työyhteisön suhtautuminen, </a:t>
            </a:r>
            <a:r>
              <a:rPr lang="fi-FI" dirty="0" err="1"/>
              <a:t>esim</a:t>
            </a:r>
            <a:r>
              <a:rPr lang="fi-FI" dirty="0" smtClean="0"/>
              <a:t>:</a:t>
            </a:r>
            <a:br>
              <a:rPr lang="fi-FI" dirty="0" smtClean="0"/>
            </a:br>
            <a:r>
              <a:rPr lang="fi-FI" sz="2800" dirty="0" smtClean="0"/>
              <a:t>(kysely kotihoidon työntekijöille, N=200)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352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71,5 % osittain tai täysin samaa mieltä kuin väittämä: </a:t>
            </a:r>
          </a:p>
          <a:p>
            <a:pPr marL="0" indent="0">
              <a:buNone/>
            </a:pPr>
            <a:r>
              <a:rPr lang="fi-FI" dirty="0"/>
              <a:t>”</a:t>
            </a:r>
            <a:r>
              <a:rPr lang="fi-FI" i="1" dirty="0"/>
              <a:t>yleisesti ottaen valmis ja jopa innostunut uusien teknologisten sovellusten käyttöönottoon, mikäli niillä pystytään parantamaan kotihoidon työn laatua</a:t>
            </a:r>
            <a:r>
              <a:rPr lang="fi-FI" dirty="0"/>
              <a:t>”.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11 % osittain tai täysin samaa mieltä kuin väittämä:</a:t>
            </a:r>
          </a:p>
          <a:p>
            <a:pPr marL="0" indent="0">
              <a:buNone/>
            </a:pPr>
            <a:r>
              <a:rPr lang="fi-FI" dirty="0"/>
              <a:t>”</a:t>
            </a:r>
            <a:r>
              <a:rPr lang="fi-FI" i="1" dirty="0"/>
              <a:t>Työyhteisöni suhtautuu myötämielisesti hoivarobottien käyttöönottoon kotihoidossa”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10" y="5095821"/>
            <a:ext cx="7008127" cy="11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3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käy hoidon laadun robotiikan myötä?</a:t>
            </a:r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79277"/>
            <a:ext cx="5181600" cy="364403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”</a:t>
            </a:r>
            <a:r>
              <a:rPr lang="fi-FI" i="1" dirty="0" smtClean="0"/>
              <a:t>robotin käsi on kylmä</a:t>
            </a:r>
            <a:r>
              <a:rPr lang="fi-FI" dirty="0" smtClean="0"/>
              <a:t>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Toisaalta parhaimmillaan kehittynyt automaatioteknologia voi olennaisesti lisätä ikääntyneen autonomiaa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Lisäksi teknologia voi vähentää virheiden määrää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7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 smtClean="0"/>
              <a:t>Entä esim. RIBA-henkilösiirtorobotti?</a:t>
            </a:r>
            <a:br>
              <a:rPr lang="fi-FI" dirty="0" smtClean="0"/>
            </a:br>
            <a:r>
              <a:rPr lang="en-GB" sz="2000" dirty="0" smtClean="0"/>
              <a:t>.</a:t>
            </a:r>
            <a:endParaRPr lang="fi-FI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7862" y="1261241"/>
            <a:ext cx="6810703" cy="55250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78566" y="2259724"/>
            <a:ext cx="4887310" cy="3447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/>
              <a:t>Lähde: </a:t>
            </a:r>
            <a:r>
              <a:rPr lang="fi-FI" sz="2000" dirty="0" err="1" smtClean="0"/>
              <a:t>Mukai</a:t>
            </a:r>
            <a:r>
              <a:rPr lang="fi-FI" sz="2000" dirty="0"/>
              <a:t>, T., </a:t>
            </a:r>
            <a:r>
              <a:rPr lang="fi-FI" sz="2000" dirty="0" err="1"/>
              <a:t>Hirano</a:t>
            </a:r>
            <a:r>
              <a:rPr lang="fi-FI" sz="2000" dirty="0"/>
              <a:t>, S., </a:t>
            </a:r>
            <a:r>
              <a:rPr lang="fi-FI" sz="2000" dirty="0" err="1"/>
              <a:t>Nakashima</a:t>
            </a:r>
            <a:r>
              <a:rPr lang="fi-FI" sz="2000" dirty="0"/>
              <a:t>, H., </a:t>
            </a:r>
            <a:r>
              <a:rPr lang="fi-FI" sz="2000" dirty="0" err="1"/>
              <a:t>Kato,Y</a:t>
            </a:r>
            <a:r>
              <a:rPr lang="fi-FI" sz="2000" dirty="0"/>
              <a:t>., </a:t>
            </a:r>
            <a:r>
              <a:rPr lang="fi-FI" sz="2000" dirty="0" err="1"/>
              <a:t>Sakaida</a:t>
            </a:r>
            <a:r>
              <a:rPr lang="fi-FI" sz="2000" dirty="0"/>
              <a:t>, Y., </a:t>
            </a:r>
            <a:r>
              <a:rPr lang="fi-FI" sz="2000" dirty="0" err="1"/>
              <a:t>Guo</a:t>
            </a:r>
            <a:r>
              <a:rPr lang="fi-FI" sz="2000" dirty="0"/>
              <a:t>, S.,</a:t>
            </a:r>
            <a:r>
              <a:rPr lang="fi-FI" sz="2000" dirty="0" err="1"/>
              <a:t>Hosoe</a:t>
            </a:r>
            <a:r>
              <a:rPr lang="fi-FI" sz="2000" dirty="0"/>
              <a:t>, </a:t>
            </a:r>
            <a:r>
              <a:rPr lang="fi-FI" sz="2000" dirty="0" smtClean="0"/>
              <a:t>S. (2010). </a:t>
            </a:r>
            <a:r>
              <a:rPr lang="en-GB" sz="2000" dirty="0"/>
              <a:t>Development of a Nursing-Care Assistant Robot RIBA That Can Lift a Human in Its Arms. The 2010 IEEE/RSJ International Conference on Intelligent Robots and Systems. October 18–22, 2010, Taipei, Taiwan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137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Hoivarobottien käyttöönoton näkökulmasta henkilöstön asenteet merkittävä tekijä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083"/>
            <a:ext cx="10515600" cy="49088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Hoivarobotiikan käyttöönottoon liittyvät asenteet, pelot ja osaamisen puutteet voivat osaltaan hidastaa hoivarobotiikan käyttöönottoa</a:t>
            </a:r>
          </a:p>
          <a:p>
            <a:r>
              <a:rPr lang="fi-FI" dirty="0" smtClean="0"/>
              <a:t>Läheinen </a:t>
            </a:r>
            <a:r>
              <a:rPr lang="fi-FI" dirty="0"/>
              <a:t>ihminen-robotti-suhde (mm. robotin kosketus, yksinäisyyden lievittäminen robotin avulla) herättävää ristiriitaisia ajatuksia </a:t>
            </a:r>
          </a:p>
          <a:p>
            <a:pPr lvl="1"/>
            <a:r>
              <a:rPr lang="fi-FI" dirty="0"/>
              <a:t>Hoivan </a:t>
            </a:r>
            <a:r>
              <a:rPr lang="fi-FI" dirty="0" err="1"/>
              <a:t>epäinhimmiltäminen</a:t>
            </a:r>
            <a:r>
              <a:rPr lang="fi-FI" dirty="0"/>
              <a:t> vs. autonomia</a:t>
            </a:r>
          </a:p>
          <a:p>
            <a:r>
              <a:rPr lang="fi-FI" dirty="0" smtClean="0"/>
              <a:t>Helpoiten </a:t>
            </a:r>
            <a:r>
              <a:rPr lang="fi-FI" dirty="0"/>
              <a:t>robotiikkaa voidaan hyödyntää kotona-asumisen turvallisuuden edistämisessä (erilaiset turvajärjestelmät, lääketurvallisuus, etäyhteydenpito</a:t>
            </a:r>
            <a:r>
              <a:rPr lang="fi-FI" dirty="0" smtClean="0"/>
              <a:t>)</a:t>
            </a:r>
            <a:endParaRPr lang="fi-FI" dirty="0"/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10" y="6043448"/>
            <a:ext cx="7008127" cy="5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Esityksen teemat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Palvelurobotiikan murros ja hoivarobotiikan tila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ROSE (</a:t>
            </a:r>
            <a:r>
              <a:rPr lang="fi-FI" dirty="0" err="1"/>
              <a:t>R</a:t>
            </a:r>
            <a:r>
              <a:rPr lang="fi-FI" dirty="0" err="1" smtClean="0"/>
              <a:t>obots</a:t>
            </a:r>
            <a:r>
              <a:rPr lang="fi-FI" dirty="0" smtClean="0"/>
              <a:t> and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 of </a:t>
            </a:r>
            <a:r>
              <a:rPr lang="fi-FI" dirty="0" err="1" smtClean="0"/>
              <a:t>welfare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) –hanke ja kotihoidon työntekijöiden näkemyksiä hoivarobotiikasta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Hoivarobotiikka ja työn muutos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950075"/>
            <a:ext cx="5672959" cy="377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94599"/>
          </a:xfrm>
        </p:spPr>
        <p:txBody>
          <a:bodyPr>
            <a:noAutofit/>
          </a:bodyPr>
          <a:lstStyle/>
          <a:p>
            <a:r>
              <a:rPr lang="fi-FI" sz="3600" dirty="0" smtClean="0"/>
              <a:t>Robotiikan käyttöönotto ei tarkoituksenmukaista, jos teknologisesti yksinkertaisemmat ja halvemmat ratkaisut </a:t>
            </a:r>
            <a:r>
              <a:rPr lang="fi-FI" sz="3600" dirty="0"/>
              <a:t>r</a:t>
            </a:r>
            <a:r>
              <a:rPr lang="fi-FI" sz="3600" dirty="0" smtClean="0"/>
              <a:t>iittävät</a:t>
            </a:r>
            <a:endParaRPr lang="fi-FI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9723"/>
            <a:ext cx="10515600" cy="3917239"/>
          </a:xfrm>
        </p:spPr>
        <p:txBody>
          <a:bodyPr>
            <a:normAutofit/>
          </a:bodyPr>
          <a:lstStyle/>
          <a:p>
            <a:r>
              <a:rPr lang="fi-FI" dirty="0" smtClean="0"/>
              <a:t>esim</a:t>
            </a:r>
            <a:r>
              <a:rPr lang="fi-FI" dirty="0"/>
              <a:t>. ikääntyneiden kotona-asumisen tukemisessa turvarannekkeet, muutostyöt, toimivat kuntoutuspalvelut, arjen </a:t>
            </a:r>
            <a:r>
              <a:rPr lang="fi-FI" dirty="0" smtClean="0"/>
              <a:t>tukipalvelut</a:t>
            </a:r>
          </a:p>
          <a:p>
            <a:r>
              <a:rPr lang="fi-FI" dirty="0" smtClean="0"/>
              <a:t>Esim. </a:t>
            </a:r>
            <a:r>
              <a:rPr lang="fi-FI" dirty="0"/>
              <a:t>p</a:t>
            </a:r>
            <a:r>
              <a:rPr lang="fi-FI" dirty="0" smtClean="0"/>
              <a:t>otilaiden nostamisessa käytettävät apuvälineet, liukulakanat</a:t>
            </a:r>
          </a:p>
          <a:p>
            <a:r>
              <a:rPr lang="fi-FI" dirty="0" smtClean="0"/>
              <a:t>Esim. eräs kotihoidon työntekijä toivoi robottia kela-hakemusten täyttämiseen</a:t>
            </a:r>
            <a:endParaRPr lang="fi-FI" dirty="0"/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110" y="6043448"/>
            <a:ext cx="7008127" cy="5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36524" y="893379"/>
            <a:ext cx="4217276" cy="1954924"/>
          </a:xfrm>
        </p:spPr>
        <p:txBody>
          <a:bodyPr>
            <a:normAutofit/>
          </a:bodyPr>
          <a:lstStyle/>
          <a:p>
            <a:r>
              <a:rPr lang="fi-FI" dirty="0" smtClean="0"/>
              <a:t>Uhkaako robotiikka työpaikkoja?</a:t>
            </a:r>
            <a:endParaRPr lang="fi-FI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983" y="462455"/>
            <a:ext cx="6082369" cy="639554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7136524" y="5181600"/>
            <a:ext cx="4004442" cy="1300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smtClean="0"/>
              <a:t>Lähde: Kauhanen, A (2016) Uusi työnjako. Teoksessa Andersson, C. ym.</a:t>
            </a:r>
            <a:r>
              <a:rPr lang="fi-FI" sz="2400" dirty="0"/>
              <a:t> </a:t>
            </a:r>
            <a:r>
              <a:rPr lang="fi-FI" sz="2400" dirty="0" smtClean="0"/>
              <a:t>Robotit töihin. EVA.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3953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2235" y="462454"/>
            <a:ext cx="5349766" cy="4992415"/>
          </a:xfrm>
        </p:spPr>
        <p:txBody>
          <a:bodyPr>
            <a:normAutofit fontScale="90000"/>
          </a:bodyPr>
          <a:lstStyle/>
          <a:p>
            <a:r>
              <a:rPr lang="fi-FI" sz="4000" dirty="0" smtClean="0"/>
              <a:t>Lähitulevaisuuden muutoksia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2700" dirty="0" smtClean="0"/>
              <a:t>Voivatko robotit korvata keskijohdon? (vrt. Tikka, </a:t>
            </a:r>
            <a:r>
              <a:rPr lang="fi-FI" sz="2700" dirty="0" err="1" smtClean="0"/>
              <a:t>EVA:n</a:t>
            </a:r>
            <a:r>
              <a:rPr lang="fi-FI" sz="2700" dirty="0" smtClean="0"/>
              <a:t> raportti)</a:t>
            </a:r>
            <a:br>
              <a:rPr lang="fi-FI" sz="2700" dirty="0" smtClean="0"/>
            </a:br>
            <a:r>
              <a:rPr lang="fi-FI" sz="2700" dirty="0" smtClean="0"/>
              <a:t/>
            </a:r>
            <a:br>
              <a:rPr lang="fi-FI" sz="2700" dirty="0" smtClean="0"/>
            </a:br>
            <a:r>
              <a:rPr lang="fi-FI" sz="2700" dirty="0" smtClean="0"/>
              <a:t>Robottiavusteiset autot ja junat tulossa</a:t>
            </a:r>
            <a:br>
              <a:rPr lang="fi-FI" sz="2700" dirty="0" smtClean="0"/>
            </a:br>
            <a:r>
              <a:rPr lang="fi-FI" sz="2700" dirty="0"/>
              <a:t/>
            </a:r>
            <a:br>
              <a:rPr lang="fi-FI" sz="2700" dirty="0"/>
            </a:br>
            <a:r>
              <a:rPr lang="fi-FI" sz="2700" dirty="0" smtClean="0"/>
              <a:t>Kehittyneet laskutusjärjestelmät, työvuorosuunnittelu </a:t>
            </a:r>
            <a:br>
              <a:rPr lang="fi-FI" sz="2700" dirty="0" smtClean="0"/>
            </a:br>
            <a:r>
              <a:rPr lang="fi-FI" sz="2700" dirty="0" smtClean="0"/>
              <a:t>robottiavusteinen puhelinpalvelu</a:t>
            </a:r>
            <a:br>
              <a:rPr lang="fi-FI" sz="2700" dirty="0" smtClean="0"/>
            </a:br>
            <a:r>
              <a:rPr lang="fi-FI" sz="2700" dirty="0" smtClean="0"/>
              <a:t>asiakaspalvelurobotit</a:t>
            </a:r>
            <a:br>
              <a:rPr lang="fi-FI" sz="2700" dirty="0" smtClean="0"/>
            </a:br>
            <a:r>
              <a:rPr lang="fi-FI" sz="2700" dirty="0" smtClean="0"/>
              <a:t>Päätöksentekovastuu?</a:t>
            </a:r>
            <a:endParaRPr lang="fi-FI" sz="27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0983" y="462455"/>
            <a:ext cx="6082369" cy="639554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852745" y="5938345"/>
            <a:ext cx="4004442" cy="725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dirty="0" smtClean="0"/>
              <a:t>Teollisuustyön ja lajittelun </a:t>
            </a:r>
            <a:r>
              <a:rPr lang="fi-FI" sz="2400" dirty="0" err="1" smtClean="0"/>
              <a:t>automatisaatio</a:t>
            </a:r>
            <a:r>
              <a:rPr lang="fi-FI" sz="2400" dirty="0" smtClean="0"/>
              <a:t> lisääntyy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2569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9902" y="788276"/>
            <a:ext cx="4025463" cy="5244662"/>
          </a:xfrm>
        </p:spPr>
        <p:txBody>
          <a:bodyPr>
            <a:normAutofit/>
          </a:bodyPr>
          <a:lstStyle/>
          <a:p>
            <a:pPr algn="l"/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Jakautuvatko työmarkkinat yhä paremmin tuottavaan teknologiaa hyödyntävään työhön ja huonosti tuottavaan perinteiseen suorittavaan työhön?</a:t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-&gt; Miten käy työmarkkinoiden tasa-arvon?</a:t>
            </a:r>
            <a:br>
              <a:rPr lang="fi-FI" sz="2400" dirty="0" smtClean="0"/>
            </a:br>
            <a:r>
              <a:rPr lang="fi-FI" sz="2400" dirty="0" smtClean="0"/>
              <a:t>- Entä sukupuolten tasa-arvon?</a:t>
            </a:r>
            <a:endParaRPr lang="fi-FI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93" y="1177159"/>
            <a:ext cx="7593361" cy="54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2654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365127"/>
            <a:ext cx="6390289" cy="570294"/>
          </a:xfrm>
        </p:spPr>
        <p:txBody>
          <a:bodyPr/>
          <a:lstStyle/>
          <a:p>
            <a:r>
              <a:rPr lang="fi-FI" dirty="0" smtClean="0"/>
              <a:t>Kangasniemi &amp; Andersson, </a:t>
            </a:r>
            <a:r>
              <a:rPr lang="fi-FI" dirty="0" err="1" smtClean="0"/>
              <a:t>EVA:n</a:t>
            </a:r>
            <a:r>
              <a:rPr lang="fi-FI" dirty="0" smtClean="0"/>
              <a:t> </a:t>
            </a:r>
            <a:r>
              <a:rPr lang="fi-FI" dirty="0" err="1" smtClean="0"/>
              <a:t>raportiti</a:t>
            </a:r>
            <a:endParaRPr lang="fi-FI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924" y="1019610"/>
            <a:ext cx="5644055" cy="56965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7230076" y="515008"/>
            <a:ext cx="4125311" cy="735724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Kysely Kotihoidon työntekijöille (Rantanen </a:t>
            </a:r>
            <a:r>
              <a:rPr lang="fi-FI" dirty="0" err="1" smtClean="0"/>
              <a:t>ym</a:t>
            </a:r>
            <a:r>
              <a:rPr lang="fi-FI" dirty="0" smtClean="0"/>
              <a:t>)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41931" y="2133601"/>
            <a:ext cx="5010337" cy="366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72" y="406046"/>
            <a:ext cx="8071945" cy="60775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37682" y="4726293"/>
            <a:ext cx="22281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Lähde: Kangasniemi, M. </a:t>
            </a:r>
            <a:r>
              <a:rPr lang="fi-FI" dirty="0"/>
              <a:t>&amp; </a:t>
            </a:r>
            <a:r>
              <a:rPr lang="fi-FI" dirty="0" smtClean="0"/>
              <a:t>Andersson, C. (2016) Enemmän inhimillistä hoivaa. Teoksessa Andersson (toim.)  Robotit töihin. EVA.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52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robotiikka muuttaa työtä?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93684" y="1825625"/>
            <a:ext cx="6842234" cy="4351338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Uusia työtehtäviä (tekniikka, suunnittelu, koordinointi, vuorovaikutuksen ”käsikirjoittaminen”? yms.)</a:t>
            </a:r>
          </a:p>
          <a:p>
            <a:r>
              <a:rPr lang="fi-FI" dirty="0" smtClean="0"/>
              <a:t>Työn fyysinen keventyminen (esim. nostaminen, kuntoutus)</a:t>
            </a:r>
          </a:p>
          <a:p>
            <a:r>
              <a:rPr lang="fi-FI" dirty="0" smtClean="0"/>
              <a:t>Uusia osaamisvaatimuksia</a:t>
            </a:r>
          </a:p>
          <a:p>
            <a:pPr lvl="1"/>
            <a:r>
              <a:rPr lang="fi-FI" dirty="0" smtClean="0"/>
              <a:t>Työelämän yleiset osaamisvaatimukset kasvaa</a:t>
            </a:r>
          </a:p>
          <a:p>
            <a:pPr lvl="1"/>
            <a:r>
              <a:rPr lang="fi-FI" dirty="0" smtClean="0"/>
              <a:t>Spesifi teknologiaosaaminen ja teknologia-avusteisten toimintakäytänteiden osaaminen korostuu</a:t>
            </a:r>
          </a:p>
          <a:p>
            <a:r>
              <a:rPr lang="fi-FI" dirty="0" smtClean="0"/>
              <a:t>Uusia työmuotoja ja vastuita (terveydenhuollon vastuut?)</a:t>
            </a:r>
          </a:p>
          <a:p>
            <a:r>
              <a:rPr lang="fi-FI" dirty="0" smtClean="0"/>
              <a:t>Tekniikka ei tule lyhyellä tähtäimellä ainakaan olennaisesti vähentämään ihmiseltä ihmiselle tehtävän työn merkitystä, mutta sen luonne voi muuttua</a:t>
            </a:r>
          </a:p>
          <a:p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3" y="1663152"/>
            <a:ext cx="4752408" cy="43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hoivarobotiikka muuttaa palvelujärjestelmää?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181194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Paljon avoimia kysymyksiä</a:t>
            </a:r>
          </a:p>
          <a:p>
            <a:r>
              <a:rPr lang="fi-FI" dirty="0" smtClean="0"/>
              <a:t>Uusi teknologia luo uusia kumppanuusverkostoja (hyvinvointipalvelun tuottaja, rajoittaja, teknologiayritykset, kehittäjätahot)</a:t>
            </a:r>
          </a:p>
          <a:p>
            <a:r>
              <a:rPr lang="fi-FI" dirty="0" smtClean="0"/>
              <a:t>Epäselvää, on minkä roolin julkissektori tulee ottamaan ja mikä jää kansalaisten omalle vastuulle </a:t>
            </a:r>
          </a:p>
          <a:p>
            <a:r>
              <a:rPr lang="fi-FI" dirty="0" smtClean="0"/>
              <a:t>Missä määrin kehitys tapahtuu markkinaehtoisesti?</a:t>
            </a:r>
          </a:p>
          <a:p>
            <a:r>
              <a:rPr lang="fi-FI" dirty="0" smtClean="0"/>
              <a:t>Palveluseteliratkaisut robottipalveluihin?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86" y="2193601"/>
            <a:ext cx="3506295" cy="31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Teknologiaoptimismi vai pessimismi?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97717" cy="4351338"/>
          </a:xfrm>
        </p:spPr>
        <p:txBody>
          <a:bodyPr>
            <a:normAutofit/>
          </a:bodyPr>
          <a:lstStyle/>
          <a:p>
            <a:r>
              <a:rPr lang="fi-FI" dirty="0" smtClean="0"/>
              <a:t>”Realistinen kanta”: Robotiikka on väline, joka auttaa </a:t>
            </a:r>
            <a:r>
              <a:rPr lang="fi-FI" dirty="0" err="1" smtClean="0"/>
              <a:t>tietyissä</a:t>
            </a:r>
            <a:r>
              <a:rPr lang="fi-FI" dirty="0" smtClean="0"/>
              <a:t> asioissa</a:t>
            </a:r>
          </a:p>
          <a:p>
            <a:r>
              <a:rPr lang="fi-FI" dirty="0"/>
              <a:t>H</a:t>
            </a:r>
            <a:r>
              <a:rPr lang="fi-FI" dirty="0" smtClean="0"/>
              <a:t>oivarobotti </a:t>
            </a:r>
            <a:r>
              <a:rPr lang="fi-FI" dirty="0"/>
              <a:t>on tyypillisesti uudella tavoin muotoiltu ja liikkuva </a:t>
            </a:r>
            <a:r>
              <a:rPr lang="fi-FI" dirty="0" smtClean="0"/>
              <a:t>tietokone</a:t>
            </a:r>
          </a:p>
          <a:p>
            <a:r>
              <a:rPr lang="fi-FI" dirty="0" smtClean="0"/>
              <a:t>Scifi-tyyppiset älykkäät ja ihmisen kaltaiset robotit, jotka uhkaavat kaapata vallan, ei aivan lähitulevaisuutta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2259726"/>
            <a:ext cx="3731172" cy="25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Robotiikka ja ikääntyneet työntekijät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37028" cy="4351338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Ikääntyneet työntekijät ovat periaatteessa yhtä motivoituneita hoivarobotiikan käyttöönottoon kuin nuoret</a:t>
            </a:r>
          </a:p>
          <a:p>
            <a:r>
              <a:rPr lang="fi-FI" dirty="0" smtClean="0"/>
              <a:t>Robotiikkaan liittyvässä </a:t>
            </a:r>
            <a:r>
              <a:rPr lang="fi-FI" dirty="0" err="1" smtClean="0"/>
              <a:t>minäpystyvyydessä</a:t>
            </a:r>
            <a:r>
              <a:rPr lang="fi-FI" dirty="0" smtClean="0"/>
              <a:t> on kuitenkin selkeitä eroja (luottamuksen puute omiin kykyihin alkaa näkyä yli 40-vuotialla)</a:t>
            </a:r>
          </a:p>
          <a:p>
            <a:r>
              <a:rPr lang="fi-FI" dirty="0" smtClean="0"/>
              <a:t>Ikääntyneet ja nuoremmat hahmottavat myös robotteja eri tavoin (robotti enemmän tehtävien suorittaja) </a:t>
            </a:r>
          </a:p>
          <a:p>
            <a:r>
              <a:rPr lang="fi-FI" dirty="0" smtClean="0"/>
              <a:t>Robotiikkaa käyttöönotettaessa olennaista kiinnittää huomiota ikääntyvien työntekijöiden koulutukseen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10" y="2133600"/>
            <a:ext cx="2112580" cy="32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Robotiikka ja työn muutos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5517" y="1690688"/>
            <a:ext cx="6558455" cy="4962359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 smtClean="0"/>
              <a:t>Automatisaatio</a:t>
            </a:r>
            <a:r>
              <a:rPr lang="fi-FI" dirty="0" smtClean="0"/>
              <a:t> ja teollisuusrobotit ovat muuttaneet teollisuustyön </a:t>
            </a:r>
            <a:r>
              <a:rPr lang="fi-FI" dirty="0" smtClean="0"/>
              <a:t>luonnetta</a:t>
            </a:r>
          </a:p>
          <a:p>
            <a:r>
              <a:rPr lang="fi-FI" dirty="0" smtClean="0"/>
              <a:t>Kotitalouksiin on tullut mm. imuri- ja ruohonleikkuurobotteja</a:t>
            </a:r>
            <a:endParaRPr lang="fi-FI" dirty="0"/>
          </a:p>
          <a:p>
            <a:endParaRPr lang="fi-FI" dirty="0" smtClean="0"/>
          </a:p>
          <a:p>
            <a:r>
              <a:rPr lang="fi-FI" dirty="0" smtClean="0"/>
              <a:t>Terveys- ja hyvinvointiteknologia nopeasti kasvata liiketalouden ala</a:t>
            </a:r>
          </a:p>
          <a:p>
            <a:r>
              <a:rPr lang="fi-FI" dirty="0" smtClean="0"/>
              <a:t>Nyt hyvinvointiteknologiassa ollaan siirtymässä uuteen vaiheeseen, älykkääseen robotiikkaa</a:t>
            </a:r>
          </a:p>
          <a:p>
            <a:r>
              <a:rPr lang="fi-FI" dirty="0" smtClean="0"/>
              <a:t>Alustavat tulokset hoivaroboteista on ollut myönteisiä </a:t>
            </a:r>
          </a:p>
          <a:p>
            <a:pPr lvl="1"/>
            <a:r>
              <a:rPr lang="fi-FI" sz="1800" dirty="0" smtClean="0"/>
              <a:t>esim. </a:t>
            </a:r>
            <a:r>
              <a:rPr lang="en-GB" sz="1800" dirty="0" err="1" smtClean="0"/>
              <a:t>Agnihotri</a:t>
            </a:r>
            <a:r>
              <a:rPr lang="en-GB" sz="1800" dirty="0"/>
              <a:t>, R. </a:t>
            </a:r>
            <a:r>
              <a:rPr lang="en-GB" sz="1800" dirty="0" smtClean="0"/>
              <a:t>&amp; Gaur</a:t>
            </a:r>
            <a:r>
              <a:rPr lang="en-GB" sz="1800" dirty="0"/>
              <a:t>, S. </a:t>
            </a:r>
            <a:r>
              <a:rPr lang="en-GB" sz="1800" dirty="0" smtClean="0"/>
              <a:t>(2016). </a:t>
            </a:r>
            <a:r>
              <a:rPr lang="en-GB" sz="1800" dirty="0"/>
              <a:t>Robotics: A new paradigm in geriatric healthcare. </a:t>
            </a:r>
            <a:r>
              <a:rPr lang="en-GB" sz="1800" dirty="0" err="1"/>
              <a:t>Gerontechnology</a:t>
            </a:r>
            <a:r>
              <a:rPr lang="en-GB" sz="1800" dirty="0"/>
              <a:t>, 15 (3), </a:t>
            </a:r>
            <a:r>
              <a:rPr lang="en-GB" sz="1800" dirty="0" smtClean="0"/>
              <a:t>146–161</a:t>
            </a:r>
            <a:endParaRPr lang="fi-FI" sz="1800" dirty="0" smtClean="0"/>
          </a:p>
          <a:p>
            <a:r>
              <a:rPr lang="fi-FI" dirty="0" smtClean="0"/>
              <a:t>Miten käyt hyvinvointialan työn ?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72" y="1825625"/>
            <a:ext cx="5002925" cy="292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6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käyttöönotossa huomioitava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74572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Henkilöstön koettu </a:t>
            </a:r>
            <a:r>
              <a:rPr lang="fi-FI" dirty="0" err="1" smtClean="0"/>
              <a:t>minäpystyvyys</a:t>
            </a:r>
            <a:r>
              <a:rPr lang="fi-FI" dirty="0" smtClean="0"/>
              <a:t> (luottamus omiin kykyihin ja omaan osaamiseen) keskeinen tekijä robottien hyväksyttävyyden kannalta</a:t>
            </a:r>
          </a:p>
          <a:p>
            <a:pPr lvl="1"/>
            <a:r>
              <a:rPr lang="fi-FI" dirty="0" smtClean="0"/>
              <a:t>Tämä aiheuttaa haasteita täydennyskoulutukselle</a:t>
            </a:r>
          </a:p>
          <a:p>
            <a:pPr lvl="1"/>
            <a:r>
              <a:rPr lang="fi-FI" dirty="0" smtClean="0"/>
              <a:t>Koulutuksessa olennaista myös positiivisten kokemusten luominen teknologiasta</a:t>
            </a:r>
          </a:p>
          <a:p>
            <a:r>
              <a:rPr lang="fi-FI" dirty="0" smtClean="0"/>
              <a:t>Olennaista on, että robottien käyttöönotosta on hyötyä työn laadun näkökulmasta (asiakas hyötyy ja mielellään myös työntekijä)</a:t>
            </a:r>
          </a:p>
          <a:p>
            <a:r>
              <a:rPr lang="fi-FI" dirty="0" smtClean="0"/>
              <a:t>Käyttöönotto yhteisöllinen prosessi, jossa on syytä kiinnittää huomiota myös työyhteisön asenteisiin ja pelkoihin</a:t>
            </a:r>
          </a:p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28" y="2060028"/>
            <a:ext cx="181828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Teknologian käyttöönoton haasteita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Olennaista huolellinen suunnittelu, varautuminen tilapaisesti kasvavaan työmäärän kasvuun</a:t>
            </a:r>
          </a:p>
          <a:p>
            <a:r>
              <a:rPr lang="fi-FI" dirty="0" smtClean="0"/>
              <a:t>Teknologisten haasteiden ratkaiseminen (verkkoyhteydet, järjestelmien yhteensopivuudet)</a:t>
            </a:r>
          </a:p>
          <a:p>
            <a:r>
              <a:rPr lang="fi-FI" dirty="0" smtClean="0"/>
              <a:t>Toimimattoman teknologian käyttöönotto lannistaa kokeiluintoa</a:t>
            </a:r>
          </a:p>
          <a:p>
            <a:r>
              <a:rPr lang="fi-FI" dirty="0" smtClean="0"/>
              <a:t>Teknologisen tuen järjestäminen siten, että työntekijät eivät kohtuuttomasti kuormitu uuden teknologian kokeilun yhteydessä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58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Lopuksi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29" y="1576552"/>
            <a:ext cx="7178564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 smtClean="0"/>
              <a:t>Teknologia ei irrallinen ilmiö, vaan globaalilla kehityksellä ja poliittisilla päätöksillä on olennainen merkitys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sz="2600" dirty="0" smtClean="0"/>
              <a:t>Miten maahanmuutto vaikuttaa huoltosuhteeseen?</a:t>
            </a:r>
          </a:p>
          <a:p>
            <a:r>
              <a:rPr lang="fi-FI" sz="2600" dirty="0" smtClean="0"/>
              <a:t>Miten suhtaudumme työn tuottavuuden erojen kasvuun?</a:t>
            </a:r>
          </a:p>
          <a:p>
            <a:r>
              <a:rPr lang="fi-FI" sz="2600" dirty="0" smtClean="0"/>
              <a:t>Miten vastuu hoivasta jakautuu tulevaisuudessa?</a:t>
            </a:r>
          </a:p>
          <a:p>
            <a:r>
              <a:rPr lang="fi-FI" sz="2600" dirty="0" smtClean="0"/>
              <a:t>Millaiseen ratkaisuun päädytään julkissektorin ja yritysten välisessä suhteessa?</a:t>
            </a:r>
          </a:p>
          <a:p>
            <a:r>
              <a:rPr lang="fi-FI" sz="2600" dirty="0" smtClean="0"/>
              <a:t>Pystytäänkö kehityksessä yhdistämään tyydyttävällä tavalla työn tuottavuuden kasvu ja parempi työn laatu (asiakkaan ja työntekijän kannalta)?</a:t>
            </a:r>
            <a:endParaRPr lang="fi-FI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2259726"/>
            <a:ext cx="3731172" cy="25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54"/>
          <a:stretch/>
        </p:blipFill>
        <p:spPr>
          <a:xfrm>
            <a:off x="4331369" y="4908331"/>
            <a:ext cx="7003252" cy="12232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63187"/>
            <a:ext cx="12192000" cy="594813"/>
          </a:xfrm>
          <a:prstGeom prst="rect">
            <a:avLst/>
          </a:prstGeom>
          <a:solidFill>
            <a:srgbClr val="00869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http://roseproject.aalto.fi/						#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ROSERobotic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89" y="6411489"/>
            <a:ext cx="387351" cy="3149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31369" y="207323"/>
            <a:ext cx="6874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err="1" smtClean="0">
                <a:solidFill>
                  <a:srgbClr val="008696"/>
                </a:solidFill>
                <a:latin typeface="Arial" charset="0"/>
                <a:ea typeface="Arial" charset="0"/>
                <a:cs typeface="Arial" charset="0"/>
              </a:rPr>
              <a:t>Lopuksi</a:t>
            </a:r>
            <a:endParaRPr lang="en-US" sz="3200" b="1" dirty="0" smtClean="0">
              <a:solidFill>
                <a:srgbClr val="00869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31369" y="593670"/>
            <a:ext cx="6874933" cy="0"/>
          </a:xfrm>
          <a:prstGeom prst="line">
            <a:avLst/>
          </a:prstGeom>
          <a:ln w="38100">
            <a:solidFill>
              <a:srgbClr val="00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21" y="746234"/>
            <a:ext cx="1713186" cy="500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247" y="746234"/>
            <a:ext cx="2585545" cy="9038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3407" y="2062166"/>
            <a:ext cx="88602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err="1" smtClean="0"/>
              <a:t>Automatisaatio</a:t>
            </a:r>
            <a:r>
              <a:rPr lang="fi-FI" sz="2400" dirty="0" smtClean="0"/>
              <a:t> ja robotiikka muuttavat työtä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Muutos </a:t>
            </a:r>
            <a:r>
              <a:rPr lang="fi-FI" sz="2400" dirty="0" smtClean="0"/>
              <a:t>kuormittaa työntekijöitä: osaamisvaatimukset lisääntyvät, alkuvaiheessa murros saattaa näyttäytyä myös lisääntyneenä työnä</a:t>
            </a: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Toisaalta robotiikka voi vähentää mekaanisen ja fyysisesti raskaan työn osuutta, jolloin aikaa jää olennaiseen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/>
              <a:t>Parhaimmillaan r</a:t>
            </a:r>
            <a:r>
              <a:rPr lang="fi-FI" sz="2400" dirty="0" smtClean="0"/>
              <a:t>obotit </a:t>
            </a:r>
            <a:r>
              <a:rPr lang="fi-FI" sz="2400" dirty="0"/>
              <a:t>väline laadukkaampaan ja tuottavampaan </a:t>
            </a:r>
            <a:r>
              <a:rPr lang="fi-FI" sz="2400" dirty="0" smtClean="0"/>
              <a:t>työhön myös hyvinvointialalla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6230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154"/>
          <a:stretch/>
        </p:blipFill>
        <p:spPr>
          <a:xfrm>
            <a:off x="4331369" y="4494465"/>
            <a:ext cx="7003252" cy="13847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63187"/>
            <a:ext cx="12192000" cy="594813"/>
          </a:xfrm>
          <a:prstGeom prst="rect">
            <a:avLst/>
          </a:prstGeom>
          <a:solidFill>
            <a:srgbClr val="00869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http://roseproject.aalto.fi/						#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ROSERobotic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089" y="6411489"/>
            <a:ext cx="387351" cy="3149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31369" y="207323"/>
            <a:ext cx="6874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 smtClean="0">
                <a:solidFill>
                  <a:srgbClr val="008696"/>
                </a:solidFill>
                <a:latin typeface="Arial" charset="0"/>
                <a:ea typeface="Arial" charset="0"/>
                <a:cs typeface="Arial" charset="0"/>
              </a:rPr>
              <a:t>Teemu Rantanen</a:t>
            </a:r>
          </a:p>
          <a:p>
            <a:endParaRPr lang="en-US" sz="240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Researcher /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Laurea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UAS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Teemu.rantanen@laurea.fi</a:t>
            </a:r>
            <a:endParaRPr lang="en-US" sz="3600" dirty="0" smtClean="0">
              <a:solidFill>
                <a:srgbClr val="00869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331369" y="593670"/>
            <a:ext cx="6874933" cy="0"/>
          </a:xfrm>
          <a:prstGeom prst="line">
            <a:avLst/>
          </a:prstGeom>
          <a:ln w="38100">
            <a:solidFill>
              <a:srgbClr val="008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21" y="746234"/>
            <a:ext cx="1713186" cy="500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247" y="878854"/>
            <a:ext cx="2585545" cy="11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robotiikkaa hyvinvointipalveluihin?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546834" cy="46382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Digitaalinen vallankumous ja automaatio ovat merkittävässä roolissa pyrittäessä löytämään uusia ratkaisuja ajankohtaisiin yhteiskunnallisiin kysymyksiin, kuten väestön ikääntymiseen ja hyvinvointipalvelujen kehittämiseen sekä hyvinvointipalvelujen tuottavuuteen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Robotit on nähty yhdeksi keinoksi kehittää uusia palveluja, parantaa niiden palvelujen laatua ja nostaa tuottavuutta.</a:t>
            </a:r>
          </a:p>
          <a:p>
            <a:endParaRPr lang="fi-F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6745" y="2044308"/>
            <a:ext cx="4867005" cy="43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0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Hoivarobotit voivat auttaa…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957441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Erikoissairaanhoidossa</a:t>
            </a:r>
          </a:p>
          <a:p>
            <a:r>
              <a:rPr lang="fi-FI" dirty="0" smtClean="0"/>
              <a:t>Tavaroiden kuljetuksessa</a:t>
            </a:r>
          </a:p>
          <a:p>
            <a:r>
              <a:rPr lang="fi-FI" dirty="0" smtClean="0"/>
              <a:t>Kuntoutuksessa</a:t>
            </a:r>
          </a:p>
          <a:p>
            <a:r>
              <a:rPr lang="fi-FI" dirty="0" smtClean="0"/>
              <a:t>päivittäisissä </a:t>
            </a:r>
            <a:r>
              <a:rPr lang="fi-FI" dirty="0"/>
              <a:t>toiminnoissa </a:t>
            </a:r>
          </a:p>
          <a:p>
            <a:r>
              <a:rPr lang="fi-FI" dirty="0"/>
              <a:t>etäterveydenhoidossa</a:t>
            </a:r>
          </a:p>
          <a:p>
            <a:r>
              <a:rPr lang="fi-FI" dirty="0"/>
              <a:t>lääkkeiden otossa, niistä muistuttamisessa</a:t>
            </a:r>
          </a:p>
          <a:p>
            <a:r>
              <a:rPr lang="fi-FI" dirty="0"/>
              <a:t>yksinäisyyden lievittämisessä</a:t>
            </a:r>
          </a:p>
          <a:p>
            <a:r>
              <a:rPr lang="fi-FI" dirty="0"/>
              <a:t>kognitiivisten toimintojen ylläpitämisessä (esim. pelit, keskustelu)</a:t>
            </a:r>
          </a:p>
          <a:p>
            <a:r>
              <a:rPr lang="fi-FI" dirty="0"/>
              <a:t>hälyttimenä(esim. Kaatumisen tunnistaminen, siitä informointi)</a:t>
            </a:r>
          </a:p>
          <a:p>
            <a:r>
              <a:rPr lang="fi-FI" dirty="0" err="1"/>
              <a:t>Jne</a:t>
            </a:r>
            <a:r>
              <a:rPr lang="fi-FI" dirty="0"/>
              <a:t>…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930" y="1422992"/>
            <a:ext cx="4593021" cy="205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Robotit ovat keskenään erilaisia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393" y="1825625"/>
            <a:ext cx="5620407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eollisuusrobotit -&gt; palvelurobotit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Hyvinvointipalveluissa:</a:t>
            </a:r>
          </a:p>
          <a:p>
            <a:r>
              <a:rPr lang="fi-FI" dirty="0" smtClean="0"/>
              <a:t>Sosiaaliset robotit</a:t>
            </a:r>
          </a:p>
          <a:p>
            <a:r>
              <a:rPr lang="fi-FI" dirty="0" smtClean="0"/>
              <a:t>Avustavat robotit</a:t>
            </a:r>
          </a:p>
          <a:p>
            <a:r>
              <a:rPr lang="fi-FI" dirty="0" smtClean="0"/>
              <a:t>Etäläsnäolorobotit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31" y="2544307"/>
            <a:ext cx="7379643" cy="4150084"/>
          </a:xfrm>
        </p:spPr>
      </p:pic>
    </p:spTree>
    <p:extLst>
      <p:ext uri="{BB962C8B-B14F-4D97-AF65-F5344CB8AC3E}">
        <p14:creationId xmlns:p14="http://schemas.microsoft.com/office/powerpoint/2010/main" val="26586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Robotit ovat keskenään erilaisia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8166" y="2287211"/>
            <a:ext cx="4298732" cy="4313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Etäläsnäololaite </a:t>
            </a:r>
            <a:r>
              <a:rPr lang="fi-FI" dirty="0" err="1"/>
              <a:t>Double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Sosiaalinen robotti </a:t>
            </a:r>
            <a:r>
              <a:rPr lang="fi-FI" dirty="0" err="1"/>
              <a:t>Pepper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Terapiarobotti </a:t>
            </a:r>
            <a:r>
              <a:rPr lang="fi-FI" dirty="0" err="1"/>
              <a:t>Paro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Nao</a:t>
            </a:r>
            <a:r>
              <a:rPr lang="fi-FI" dirty="0" smtClean="0"/>
              <a:t>/</a:t>
            </a:r>
            <a:r>
              <a:rPr lang="fi-FI" dirty="0" err="1" smtClean="0"/>
              <a:t>Zora</a:t>
            </a:r>
            <a:r>
              <a:rPr lang="fi-FI" dirty="0" smtClean="0"/>
              <a:t> (esim. ohjaus)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Vihivaunu Lynx </a:t>
            </a:r>
            <a:endParaRPr lang="fi-FI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531" y="2028497"/>
            <a:ext cx="7379643" cy="4665894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3920359" y="2719613"/>
            <a:ext cx="5969876" cy="1156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267200" y="3405352"/>
            <a:ext cx="2291255" cy="409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05655" y="4243613"/>
            <a:ext cx="4750676" cy="706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20359" y="5108028"/>
            <a:ext cx="5276193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617076" y="5686097"/>
            <a:ext cx="4918841" cy="367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Esim. sosiaalinen robotti </a:t>
            </a:r>
            <a:r>
              <a:rPr lang="fi-FI" dirty="0" err="1" smtClean="0"/>
              <a:t>Pepper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5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Hoivarobottien teknologinen kehitys vielä alkutekijöissään, haasteita mm.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8011510" cy="4351338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Liikkuminen todellisissa kodeissa ja julkisissa tiloissa (mm. suljetut ovat, kynnykset haasteina)</a:t>
            </a:r>
          </a:p>
          <a:p>
            <a:r>
              <a:rPr lang="fi-FI" dirty="0" smtClean="0"/>
              <a:t>Nostamiseen tarkoitettujen robottien koko voi olla turvallisuusriski</a:t>
            </a:r>
          </a:p>
          <a:p>
            <a:r>
              <a:rPr lang="fi-FI" dirty="0" smtClean="0"/>
              <a:t>Paljon kehitettävä liikkumisessa, nostamisotteessa jne.</a:t>
            </a:r>
          </a:p>
          <a:p>
            <a:r>
              <a:rPr lang="fi-FI" dirty="0" smtClean="0"/>
              <a:t>Langattoman verkon kattavuus ja toimintavarmuus</a:t>
            </a:r>
          </a:p>
          <a:p>
            <a:r>
              <a:rPr lang="fi-FI" dirty="0" smtClean="0"/>
              <a:t>Suomen kieli pieni kielialue </a:t>
            </a:r>
          </a:p>
          <a:p>
            <a:r>
              <a:rPr lang="fi-FI" dirty="0" smtClean="0"/>
              <a:t>Monitoimintorobottien kehittäminen, riittävän laaja ohjelmisto</a:t>
            </a:r>
          </a:p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25" y="1619692"/>
            <a:ext cx="2680744" cy="48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1293</Words>
  <Application>Microsoft Office PowerPoint</Application>
  <PresentationFormat>Widescreen</PresentationFormat>
  <Paragraphs>196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Trebuchet MS</vt:lpstr>
      <vt:lpstr>Wingdings</vt:lpstr>
      <vt:lpstr>Office Theme</vt:lpstr>
      <vt:lpstr>Custom Design</vt:lpstr>
      <vt:lpstr>Robotit ja tulevaisuuden työ</vt:lpstr>
      <vt:lpstr>Esityksen teemat</vt:lpstr>
      <vt:lpstr>Robotiikka ja työn muutos</vt:lpstr>
      <vt:lpstr>Miksi robotiikkaa hyvinvointipalveluihin?</vt:lpstr>
      <vt:lpstr>Hoivarobotit voivat auttaa…</vt:lpstr>
      <vt:lpstr>Robotit ovat keskenään erilaisia</vt:lpstr>
      <vt:lpstr>Robotit ovat keskenään erilaisia</vt:lpstr>
      <vt:lpstr>Esim. sosiaalinen robotti Pepper</vt:lpstr>
      <vt:lpstr>Hoivarobottien teknologinen kehitys vielä alkutekijöissään, haasteita mm.</vt:lpstr>
      <vt:lpstr>Hoivarobotiikka nostaa esiin myös monia eettisiä ja periaatteellisia kysymyksiä</vt:lpstr>
      <vt:lpstr>PowerPoint Presentation</vt:lpstr>
      <vt:lpstr>ROSE-Hanke</vt:lpstr>
      <vt:lpstr>Robotiikan tulo hyvinvointipalveluihin merkitsee monitasoista muutosta ja vaatii monien näkökulmien yhdistämistä</vt:lpstr>
      <vt:lpstr>ROSE-hankkeen lähtökohtana kotihoidon työn, työajan käytön ja haasteiden hahmottaminen</vt:lpstr>
      <vt:lpstr>Mitä apua roboteista voisi olla? Kysely kotihoidon työntekijöille. Väittämän kanssa täysin tai osittain samaa mieltä olevien osuudet. Suurimmat ja pienimmät osuudet, yht. 12 väittämää</vt:lpstr>
      <vt:lpstr>Oma ja työyhteisön suhtautuminen, esim: (kysely kotihoidon työntekijöille, N=200)</vt:lpstr>
      <vt:lpstr>Miten käy hoidon laadun robotiikan myötä?</vt:lpstr>
      <vt:lpstr>Entä esim. RIBA-henkilösiirtorobotti? .</vt:lpstr>
      <vt:lpstr>Hoivarobottien käyttöönoton näkökulmasta henkilöstön asenteet merkittävä tekijä</vt:lpstr>
      <vt:lpstr>Robotiikan käyttöönotto ei tarkoituksenmukaista, jos teknologisesti yksinkertaisemmat ja halvemmat ratkaisut riittävät</vt:lpstr>
      <vt:lpstr>Uhkaako robotiikka työpaikkoja?</vt:lpstr>
      <vt:lpstr>Lähitulevaisuuden muutoksia  Voivatko robotit korvata keskijohdon? (vrt. Tikka, EVA:n raportti)  Robottiavusteiset autot ja junat tulossa  Kehittyneet laskutusjärjestelmät, työvuorosuunnittelu  robottiavusteinen puhelinpalvelu asiakaspalvelurobotit Päätöksentekovastuu?</vt:lpstr>
      <vt:lpstr> Jakautuvatko työmarkkinat yhä paremmin tuottavaan teknologiaa hyödyntävään työhön ja huonosti tuottavaan perinteiseen suorittavaan työhön?  -&gt; Miten käy työmarkkinoiden tasa-arvon? - Entä sukupuolten tasa-arvon?</vt:lpstr>
      <vt:lpstr> </vt:lpstr>
      <vt:lpstr>PowerPoint Presentation</vt:lpstr>
      <vt:lpstr>Miten robotiikka muuttaa työtä?</vt:lpstr>
      <vt:lpstr>Miten hoivarobotiikka muuttaa palvelujärjestelmää?</vt:lpstr>
      <vt:lpstr>Teknologiaoptimismi vai pessimismi?</vt:lpstr>
      <vt:lpstr>Robotiikka ja ikääntyneet työntekijät</vt:lpstr>
      <vt:lpstr>Miten käyttöönotossa huomioitava</vt:lpstr>
      <vt:lpstr>Teknologian käyttöönoton haasteita</vt:lpstr>
      <vt:lpstr>Lopuksi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Yleinen ROSE-dia</dc:title>
  <dc:creator>Microsoft Office User</dc:creator>
  <cp:lastModifiedBy>Teemu Rantanen</cp:lastModifiedBy>
  <cp:revision>81</cp:revision>
  <dcterms:created xsi:type="dcterms:W3CDTF">2016-10-24T13:39:39Z</dcterms:created>
  <dcterms:modified xsi:type="dcterms:W3CDTF">2017-02-08T10:20:56Z</dcterms:modified>
</cp:coreProperties>
</file>