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 id="2147483695" r:id="rId3"/>
  </p:sldMasterIdLst>
  <p:notesMasterIdLst>
    <p:notesMasterId r:id="rId22"/>
  </p:notesMasterIdLst>
  <p:handoutMasterIdLst>
    <p:handoutMasterId r:id="rId23"/>
  </p:handoutMasterIdLst>
  <p:sldIdLst>
    <p:sldId id="320" r:id="rId4"/>
    <p:sldId id="307" r:id="rId5"/>
    <p:sldId id="304" r:id="rId6"/>
    <p:sldId id="316" r:id="rId7"/>
    <p:sldId id="310" r:id="rId8"/>
    <p:sldId id="312" r:id="rId9"/>
    <p:sldId id="294" r:id="rId10"/>
    <p:sldId id="313" r:id="rId11"/>
    <p:sldId id="321" r:id="rId12"/>
    <p:sldId id="314" r:id="rId13"/>
    <p:sldId id="318" r:id="rId14"/>
    <p:sldId id="322" r:id="rId15"/>
    <p:sldId id="323" r:id="rId16"/>
    <p:sldId id="324" r:id="rId17"/>
    <p:sldId id="326" r:id="rId18"/>
    <p:sldId id="319" r:id="rId19"/>
    <p:sldId id="296" r:id="rId20"/>
    <p:sldId id="258" r:id="rId21"/>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3" autoAdjust="0"/>
    <p:restoredTop sz="79847" autoAdjust="0"/>
  </p:normalViewPr>
  <p:slideViewPr>
    <p:cSldViewPr>
      <p:cViewPr varScale="1">
        <p:scale>
          <a:sx n="128" d="100"/>
          <a:sy n="128" d="100"/>
        </p:scale>
        <p:origin x="20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EDFDD-4523-E64A-86D9-3312D934C96D}"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fi-FI"/>
        </a:p>
      </dgm:t>
    </dgm:pt>
    <dgm:pt modelId="{3AD7FC48-F8FA-084C-A7B7-455628612094}">
      <dgm:prSet phldrT="[Teksti]">
        <dgm:style>
          <a:lnRef idx="0">
            <a:schemeClr val="accent1"/>
          </a:lnRef>
          <a:fillRef idx="3">
            <a:schemeClr val="accent1"/>
          </a:fillRef>
          <a:effectRef idx="3">
            <a:schemeClr val="accent1"/>
          </a:effectRef>
          <a:fontRef idx="minor">
            <a:schemeClr val="lt1"/>
          </a:fontRef>
        </dgm:style>
      </dgm:prSet>
      <dgm:spPr>
        <a:solidFill>
          <a:schemeClr val="tx2"/>
        </a:solidFill>
      </dgm:spPr>
      <dgm:t>
        <a:bodyPr/>
        <a:lstStyle/>
        <a:p>
          <a:r>
            <a:rPr lang="fi-FI" b="1" dirty="0" smtClean="0">
              <a:solidFill>
                <a:schemeClr val="tx1"/>
              </a:solidFill>
            </a:rPr>
            <a:t>Alkutilanne</a:t>
          </a:r>
          <a:endParaRPr lang="fi-FI" b="1" dirty="0">
            <a:solidFill>
              <a:schemeClr val="tx1"/>
            </a:solidFill>
          </a:endParaRPr>
        </a:p>
      </dgm:t>
    </dgm:pt>
    <dgm:pt modelId="{D6DC4F90-26C2-C84A-9F0C-6134790DDEC4}" type="parTrans" cxnId="{5E70B0CF-BD02-694B-86B8-0DC98C37CA67}">
      <dgm:prSet/>
      <dgm:spPr/>
      <dgm:t>
        <a:bodyPr/>
        <a:lstStyle/>
        <a:p>
          <a:endParaRPr lang="fi-FI"/>
        </a:p>
      </dgm:t>
    </dgm:pt>
    <dgm:pt modelId="{D49FF7EC-53C5-8A46-8792-3AA0AD86C23C}" type="sibTrans" cxnId="{5E70B0CF-BD02-694B-86B8-0DC98C37CA67}">
      <dgm:prSet>
        <dgm:style>
          <a:lnRef idx="2">
            <a:schemeClr val="accent1">
              <a:shade val="50000"/>
            </a:schemeClr>
          </a:lnRef>
          <a:fillRef idx="1">
            <a:schemeClr val="accent1"/>
          </a:fillRef>
          <a:effectRef idx="0">
            <a:schemeClr val="accent1"/>
          </a:effectRef>
          <a:fontRef idx="minor">
            <a:schemeClr val="lt1"/>
          </a:fontRef>
        </dgm:style>
      </dgm:prSet>
      <dgm:spPr>
        <a:solidFill>
          <a:srgbClr val="B081A1"/>
        </a:solidFill>
      </dgm:spPr>
      <dgm:t>
        <a:bodyPr/>
        <a:lstStyle/>
        <a:p>
          <a:endParaRPr lang="fi-FI" dirty="0"/>
        </a:p>
      </dgm:t>
    </dgm:pt>
    <dgm:pt modelId="{64F4996C-00AD-AF4B-A2E2-3307971DB887}">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Kyselyt</a:t>
          </a:r>
          <a:endParaRPr lang="fi-FI" sz="1200" b="1" dirty="0"/>
        </a:p>
      </dgm:t>
    </dgm:pt>
    <dgm:pt modelId="{6C97076A-07D3-1944-AA01-DB734AF81B00}" type="parTrans" cxnId="{65D0F82A-F9D3-A04B-B1F3-4F3548BB4C64}">
      <dgm:prSet/>
      <dgm:spPr/>
      <dgm:t>
        <a:bodyPr/>
        <a:lstStyle/>
        <a:p>
          <a:endParaRPr lang="fi-FI"/>
        </a:p>
      </dgm:t>
    </dgm:pt>
    <dgm:pt modelId="{DE043982-C1FF-1748-96B1-459EF4112F55}" type="sibTrans" cxnId="{65D0F82A-F9D3-A04B-B1F3-4F3548BB4C64}">
      <dgm:prSet/>
      <dgm:spPr/>
      <dgm:t>
        <a:bodyPr/>
        <a:lstStyle/>
        <a:p>
          <a:endParaRPr lang="fi-FI"/>
        </a:p>
      </dgm:t>
    </dgm:pt>
    <dgm:pt modelId="{4FF87990-A77A-8448-8252-254FA7654DE3}">
      <dgm:prSet phldrT="[Teksti]">
        <dgm:style>
          <a:lnRef idx="0">
            <a:schemeClr val="accent1"/>
          </a:lnRef>
          <a:fillRef idx="3">
            <a:schemeClr val="accent1"/>
          </a:fillRef>
          <a:effectRef idx="3">
            <a:schemeClr val="accent1"/>
          </a:effectRef>
          <a:fontRef idx="minor">
            <a:schemeClr val="lt1"/>
          </a:fontRef>
        </dgm:style>
      </dgm:prSet>
      <dgm:spPr>
        <a:solidFill>
          <a:srgbClr val="B081A1"/>
        </a:solidFill>
      </dgm:spPr>
      <dgm:t>
        <a:bodyPr/>
        <a:lstStyle/>
        <a:p>
          <a:r>
            <a:rPr lang="fi-FI" b="1" dirty="0" smtClean="0">
              <a:solidFill>
                <a:srgbClr val="262626"/>
              </a:solidFill>
            </a:rPr>
            <a:t>Osa-alueet</a:t>
          </a:r>
          <a:endParaRPr lang="fi-FI" b="1" dirty="0">
            <a:solidFill>
              <a:srgbClr val="262626"/>
            </a:solidFill>
          </a:endParaRPr>
        </a:p>
      </dgm:t>
    </dgm:pt>
    <dgm:pt modelId="{30884C35-3335-444C-A7D9-D8FEC15245A2}" type="parTrans" cxnId="{4A3DCDCF-96EB-4047-8DD8-7168FF4C8DB1}">
      <dgm:prSet/>
      <dgm:spPr/>
      <dgm:t>
        <a:bodyPr/>
        <a:lstStyle/>
        <a:p>
          <a:endParaRPr lang="fi-FI"/>
        </a:p>
      </dgm:t>
    </dgm:pt>
    <dgm:pt modelId="{A7C0515C-558D-344D-B8C9-F58F1E939AAC}" type="sibTrans" cxnId="{4A3DCDCF-96EB-4047-8DD8-7168FF4C8DB1}">
      <dgm:prSet>
        <dgm:style>
          <a:lnRef idx="2">
            <a:schemeClr val="accent1">
              <a:shade val="50000"/>
            </a:schemeClr>
          </a:lnRef>
          <a:fillRef idx="1">
            <a:schemeClr val="accent1"/>
          </a:fillRef>
          <a:effectRef idx="0">
            <a:schemeClr val="accent1"/>
          </a:effectRef>
          <a:fontRef idx="minor">
            <a:schemeClr val="lt1"/>
          </a:fontRef>
        </dgm:style>
      </dgm:prSet>
      <dgm:spPr>
        <a:solidFill>
          <a:srgbClr val="B081A1"/>
        </a:solidFill>
      </dgm:spPr>
      <dgm:t>
        <a:bodyPr/>
        <a:lstStyle/>
        <a:p>
          <a:endParaRPr lang="fi-FI" dirty="0"/>
        </a:p>
      </dgm:t>
    </dgm:pt>
    <dgm:pt modelId="{537DA959-CD10-9B4A-ADCC-D4F9E91F2E3D}">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Esimiestyö</a:t>
          </a:r>
          <a:endParaRPr lang="fi-FI" sz="1200" b="1" dirty="0"/>
        </a:p>
      </dgm:t>
    </dgm:pt>
    <dgm:pt modelId="{9633E971-BA11-E945-BAE2-06D3ADBFF2A2}" type="parTrans" cxnId="{933905CE-7D59-2543-9DEB-F947BDED8553}">
      <dgm:prSet/>
      <dgm:spPr/>
      <dgm:t>
        <a:bodyPr/>
        <a:lstStyle/>
        <a:p>
          <a:endParaRPr lang="fi-FI"/>
        </a:p>
      </dgm:t>
    </dgm:pt>
    <dgm:pt modelId="{6622B3DC-6604-7C40-A184-3B5F3A69766E}" type="sibTrans" cxnId="{933905CE-7D59-2543-9DEB-F947BDED8553}">
      <dgm:prSet/>
      <dgm:spPr/>
      <dgm:t>
        <a:bodyPr/>
        <a:lstStyle/>
        <a:p>
          <a:endParaRPr lang="fi-FI"/>
        </a:p>
      </dgm:t>
    </dgm:pt>
    <dgm:pt modelId="{0AB74EB9-6C49-F045-81C5-5BFBB8877231}">
      <dgm:prSet phldrT="[Teksti]">
        <dgm:style>
          <a:lnRef idx="0">
            <a:schemeClr val="accent1"/>
          </a:lnRef>
          <a:fillRef idx="3">
            <a:schemeClr val="accent1"/>
          </a:fillRef>
          <a:effectRef idx="3">
            <a:schemeClr val="accent1"/>
          </a:effectRef>
          <a:fontRef idx="minor">
            <a:schemeClr val="lt1"/>
          </a:fontRef>
        </dgm:style>
      </dgm:prSet>
      <dgm:spPr>
        <a:solidFill>
          <a:srgbClr val="B081A1"/>
        </a:solidFill>
      </dgm:spPr>
      <dgm:t>
        <a:bodyPr/>
        <a:lstStyle/>
        <a:p>
          <a:r>
            <a:rPr lang="fi-FI" b="1" dirty="0" smtClean="0">
              <a:solidFill>
                <a:srgbClr val="262626"/>
              </a:solidFill>
            </a:rPr>
            <a:t>Kohdennetut palvelut</a:t>
          </a:r>
          <a:endParaRPr lang="fi-FI" b="1" dirty="0">
            <a:solidFill>
              <a:srgbClr val="262626"/>
            </a:solidFill>
          </a:endParaRPr>
        </a:p>
      </dgm:t>
    </dgm:pt>
    <dgm:pt modelId="{25873870-CC69-D143-892B-1F3D156F3E32}" type="parTrans" cxnId="{1BB42747-297C-8542-96EA-9940D12D8AC1}">
      <dgm:prSet/>
      <dgm:spPr/>
      <dgm:t>
        <a:bodyPr/>
        <a:lstStyle/>
        <a:p>
          <a:endParaRPr lang="fi-FI"/>
        </a:p>
      </dgm:t>
    </dgm:pt>
    <dgm:pt modelId="{D7F86D0A-7512-F24B-BB0D-75B2AE41917F}" type="sibTrans" cxnId="{1BB42747-297C-8542-96EA-9940D12D8AC1}">
      <dgm:prSet/>
      <dgm:spPr/>
      <dgm:t>
        <a:bodyPr/>
        <a:lstStyle/>
        <a:p>
          <a:endParaRPr lang="fi-FI"/>
        </a:p>
      </dgm:t>
    </dgm:pt>
    <dgm:pt modelId="{D6102EF3-350C-5E41-A9A0-3D3B8F5A49E6}">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Kartoitukset</a:t>
          </a:r>
          <a:endParaRPr lang="fi-FI" sz="1200" b="1" dirty="0"/>
        </a:p>
      </dgm:t>
    </dgm:pt>
    <dgm:pt modelId="{DC39AE85-CFC1-3246-8F8F-6F8625F7DEAB}" type="parTrans" cxnId="{7FDFE582-6B30-3D44-B6B9-C79D5C43D2D8}">
      <dgm:prSet/>
      <dgm:spPr/>
      <dgm:t>
        <a:bodyPr/>
        <a:lstStyle/>
        <a:p>
          <a:endParaRPr lang="fi-FI"/>
        </a:p>
      </dgm:t>
    </dgm:pt>
    <dgm:pt modelId="{1C57401D-DEE0-4647-B599-AA2DE7A32EDD}" type="sibTrans" cxnId="{7FDFE582-6B30-3D44-B6B9-C79D5C43D2D8}">
      <dgm:prSet/>
      <dgm:spPr/>
      <dgm:t>
        <a:bodyPr/>
        <a:lstStyle/>
        <a:p>
          <a:endParaRPr lang="fi-FI"/>
        </a:p>
      </dgm:t>
    </dgm:pt>
    <dgm:pt modelId="{8D44933D-6530-9841-9746-CA3187251387}">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Haastattelut</a:t>
          </a:r>
          <a:endParaRPr lang="fi-FI" sz="1200" b="1" dirty="0"/>
        </a:p>
      </dgm:t>
    </dgm:pt>
    <dgm:pt modelId="{DA8F8467-C305-754B-95C1-664FBFE04898}" type="parTrans" cxnId="{852B73ED-8DC8-AE47-BD49-EEC256C21877}">
      <dgm:prSet/>
      <dgm:spPr/>
      <dgm:t>
        <a:bodyPr/>
        <a:lstStyle/>
        <a:p>
          <a:endParaRPr lang="fi-FI"/>
        </a:p>
      </dgm:t>
    </dgm:pt>
    <dgm:pt modelId="{20689723-116B-DF4B-88AB-30C636B61DB8}" type="sibTrans" cxnId="{852B73ED-8DC8-AE47-BD49-EEC256C21877}">
      <dgm:prSet/>
      <dgm:spPr/>
      <dgm:t>
        <a:bodyPr/>
        <a:lstStyle/>
        <a:p>
          <a:endParaRPr lang="fi-FI"/>
        </a:p>
      </dgm:t>
    </dgm:pt>
    <dgm:pt modelId="{813AA7BD-4905-DD48-93CE-61A385FD4A8F}">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Selvitykset</a:t>
          </a:r>
          <a:endParaRPr lang="fi-FI" sz="1200" b="1" dirty="0"/>
        </a:p>
      </dgm:t>
    </dgm:pt>
    <dgm:pt modelId="{9532F8DB-44B3-2741-BF6D-A4405810B355}" type="parTrans" cxnId="{A0343B50-9B52-2749-B47B-472FA88C5132}">
      <dgm:prSet/>
      <dgm:spPr/>
      <dgm:t>
        <a:bodyPr/>
        <a:lstStyle/>
        <a:p>
          <a:endParaRPr lang="fi-FI"/>
        </a:p>
      </dgm:t>
    </dgm:pt>
    <dgm:pt modelId="{109BF31D-DA93-5E48-89DB-E6C034C520B3}" type="sibTrans" cxnId="{A0343B50-9B52-2749-B47B-472FA88C5132}">
      <dgm:prSet/>
      <dgm:spPr/>
      <dgm:t>
        <a:bodyPr/>
        <a:lstStyle/>
        <a:p>
          <a:endParaRPr lang="fi-FI"/>
        </a:p>
      </dgm:t>
    </dgm:pt>
    <dgm:pt modelId="{A7493C61-799C-1C47-B34E-5346F07B71D8}">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Mittarit, testit</a:t>
          </a:r>
          <a:endParaRPr lang="fi-FI" sz="1200" b="1" dirty="0"/>
        </a:p>
      </dgm:t>
    </dgm:pt>
    <dgm:pt modelId="{CF0DFAC9-BA9D-AD48-9921-A44DD9A277C4}" type="parTrans" cxnId="{4772E2D6-0370-C14D-BFFF-51D47972618C}">
      <dgm:prSet/>
      <dgm:spPr/>
      <dgm:t>
        <a:bodyPr/>
        <a:lstStyle/>
        <a:p>
          <a:endParaRPr lang="fi-FI"/>
        </a:p>
      </dgm:t>
    </dgm:pt>
    <dgm:pt modelId="{2AF85B24-A25D-F842-9CB5-94AE548C169F}" type="sibTrans" cxnId="{4772E2D6-0370-C14D-BFFF-51D47972618C}">
      <dgm:prSet/>
      <dgm:spPr/>
      <dgm:t>
        <a:bodyPr/>
        <a:lstStyle/>
        <a:p>
          <a:endParaRPr lang="fi-FI"/>
        </a:p>
      </dgm:t>
    </dgm:pt>
    <dgm:pt modelId="{23560FF2-5F5E-D74E-9320-069E261BBA01}">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Työyhteisö</a:t>
          </a:r>
          <a:endParaRPr lang="fi-FI" sz="1200" b="1" dirty="0"/>
        </a:p>
      </dgm:t>
    </dgm:pt>
    <dgm:pt modelId="{B70FEAC4-5BC0-5947-82AE-0C490E0C47A0}" type="parTrans" cxnId="{280E022C-B319-A348-B5E7-0E1DF897FAF9}">
      <dgm:prSet/>
      <dgm:spPr/>
      <dgm:t>
        <a:bodyPr/>
        <a:lstStyle/>
        <a:p>
          <a:endParaRPr lang="fi-FI"/>
        </a:p>
      </dgm:t>
    </dgm:pt>
    <dgm:pt modelId="{5E6F293F-FE87-0748-A705-FCF022A20529}" type="sibTrans" cxnId="{280E022C-B319-A348-B5E7-0E1DF897FAF9}">
      <dgm:prSet/>
      <dgm:spPr/>
      <dgm:t>
        <a:bodyPr/>
        <a:lstStyle/>
        <a:p>
          <a:endParaRPr lang="fi-FI"/>
        </a:p>
      </dgm:t>
    </dgm:pt>
    <dgm:pt modelId="{65476903-06A3-6E43-8F66-05BA144912DC}">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Osaaminen ja suoriutuminen</a:t>
          </a:r>
          <a:endParaRPr lang="fi-FI" sz="1200" b="1" dirty="0"/>
        </a:p>
      </dgm:t>
    </dgm:pt>
    <dgm:pt modelId="{2F800096-6933-7442-8C1D-13E1BD43D2BE}" type="parTrans" cxnId="{1E20C81A-A1AA-C04D-BA4F-866860AFF6BB}">
      <dgm:prSet/>
      <dgm:spPr/>
      <dgm:t>
        <a:bodyPr/>
        <a:lstStyle/>
        <a:p>
          <a:endParaRPr lang="fi-FI"/>
        </a:p>
      </dgm:t>
    </dgm:pt>
    <dgm:pt modelId="{F89DAFC9-1281-A345-B642-E06AFD4D1F7F}" type="sibTrans" cxnId="{1E20C81A-A1AA-C04D-BA4F-866860AFF6BB}">
      <dgm:prSet/>
      <dgm:spPr/>
      <dgm:t>
        <a:bodyPr/>
        <a:lstStyle/>
        <a:p>
          <a:endParaRPr lang="fi-FI"/>
        </a:p>
      </dgm:t>
    </dgm:pt>
    <dgm:pt modelId="{6EE610F7-72C4-6C42-9B76-F8C78BEF77CB}">
      <dgm:prSet phldrT="[Teksti]" custT="1">
        <dgm:style>
          <a:lnRef idx="2">
            <a:schemeClr val="accent1"/>
          </a:lnRef>
          <a:fillRef idx="1">
            <a:schemeClr val="lt1"/>
          </a:fillRef>
          <a:effectRef idx="0">
            <a:schemeClr val="accent1"/>
          </a:effectRef>
          <a:fontRef idx="minor">
            <a:schemeClr val="dk1"/>
          </a:fontRef>
        </dgm:style>
      </dgm:prSet>
      <dgm:spPr/>
      <dgm:t>
        <a:bodyPr/>
        <a:lstStyle/>
        <a:p>
          <a:r>
            <a:rPr lang="fi-FI" sz="1200" b="1" dirty="0" smtClean="0"/>
            <a:t>Yksilöllinen tasapaino</a:t>
          </a:r>
          <a:endParaRPr lang="fi-FI" sz="1200" b="1" dirty="0"/>
        </a:p>
      </dgm:t>
    </dgm:pt>
    <dgm:pt modelId="{08EDFE1D-D64D-C04B-8502-4910869ED129}" type="parTrans" cxnId="{6934BB9C-37CF-7E4B-9FC6-437712B9BD8F}">
      <dgm:prSet/>
      <dgm:spPr/>
      <dgm:t>
        <a:bodyPr/>
        <a:lstStyle/>
        <a:p>
          <a:endParaRPr lang="fi-FI"/>
        </a:p>
      </dgm:t>
    </dgm:pt>
    <dgm:pt modelId="{18255C87-BA41-2241-8122-7B9444303EB1}" type="sibTrans" cxnId="{6934BB9C-37CF-7E4B-9FC6-437712B9BD8F}">
      <dgm:prSet/>
      <dgm:spPr/>
      <dgm:t>
        <a:bodyPr/>
        <a:lstStyle/>
        <a:p>
          <a:endParaRPr lang="fi-FI"/>
        </a:p>
      </dgm:t>
    </dgm:pt>
    <dgm:pt modelId="{5C0000D1-5BE5-3143-BE80-985CBE846EAB}">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smtClean="0"/>
            <a:t>Kehittämisprosessit</a:t>
          </a:r>
          <a:endParaRPr lang="fi-FI" b="1" dirty="0"/>
        </a:p>
      </dgm:t>
    </dgm:pt>
    <dgm:pt modelId="{1FCF44DF-2531-1B44-B202-6D9AE87ACC31}" type="parTrans" cxnId="{F9CFBF03-3758-7445-8CB4-88FF6DA24EC0}">
      <dgm:prSet/>
      <dgm:spPr/>
      <dgm:t>
        <a:bodyPr/>
        <a:lstStyle/>
        <a:p>
          <a:endParaRPr lang="fi-FI"/>
        </a:p>
      </dgm:t>
    </dgm:pt>
    <dgm:pt modelId="{F456DBE5-B9B5-0B46-B266-F5DE7907F8BB}" type="sibTrans" cxnId="{F9CFBF03-3758-7445-8CB4-88FF6DA24EC0}">
      <dgm:prSet/>
      <dgm:spPr/>
      <dgm:t>
        <a:bodyPr/>
        <a:lstStyle/>
        <a:p>
          <a:endParaRPr lang="fi-FI"/>
        </a:p>
      </dgm:t>
    </dgm:pt>
    <dgm:pt modelId="{36F51A64-8C5C-EE4D-BE6D-5F8C5E7030F4}">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smtClean="0"/>
            <a:t>Koulutukset</a:t>
          </a:r>
          <a:endParaRPr lang="fi-FI" b="1" dirty="0"/>
        </a:p>
      </dgm:t>
    </dgm:pt>
    <dgm:pt modelId="{0D31368D-3262-A14D-B58D-7D20C932006F}" type="parTrans" cxnId="{1F3C1377-F5D6-6343-AB73-25B5EC6EACE3}">
      <dgm:prSet/>
      <dgm:spPr/>
      <dgm:t>
        <a:bodyPr/>
        <a:lstStyle/>
        <a:p>
          <a:endParaRPr lang="fi-FI"/>
        </a:p>
      </dgm:t>
    </dgm:pt>
    <dgm:pt modelId="{792F8E6F-9782-9C4A-AB24-C4CE1B72AEA0}" type="sibTrans" cxnId="{1F3C1377-F5D6-6343-AB73-25B5EC6EACE3}">
      <dgm:prSet/>
      <dgm:spPr/>
      <dgm:t>
        <a:bodyPr/>
        <a:lstStyle/>
        <a:p>
          <a:endParaRPr lang="fi-FI"/>
        </a:p>
      </dgm:t>
    </dgm:pt>
    <dgm:pt modelId="{828E9C57-B0E2-6445-8A84-7F57F80CDC2F}">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smtClean="0"/>
            <a:t>Työnohjaus</a:t>
          </a:r>
          <a:endParaRPr lang="fi-FI" b="1" dirty="0"/>
        </a:p>
      </dgm:t>
    </dgm:pt>
    <dgm:pt modelId="{88C9B3D5-B915-454B-A399-54B57320948A}" type="parTrans" cxnId="{BFCB8B23-2EA9-FC44-B395-88AC95F5D1BA}">
      <dgm:prSet/>
      <dgm:spPr/>
      <dgm:t>
        <a:bodyPr/>
        <a:lstStyle/>
        <a:p>
          <a:endParaRPr lang="fi-FI"/>
        </a:p>
      </dgm:t>
    </dgm:pt>
    <dgm:pt modelId="{3F300DA1-1245-8F4C-A187-E4A30E0E886F}" type="sibTrans" cxnId="{BFCB8B23-2EA9-FC44-B395-88AC95F5D1BA}">
      <dgm:prSet/>
      <dgm:spPr/>
      <dgm:t>
        <a:bodyPr/>
        <a:lstStyle/>
        <a:p>
          <a:endParaRPr lang="fi-FI"/>
        </a:p>
      </dgm:t>
    </dgm:pt>
    <dgm:pt modelId="{0BD5A109-4729-2D41-8F24-6179AA8C79F2}">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err="1" smtClean="0"/>
            <a:t>Coaching</a:t>
          </a:r>
          <a:endParaRPr lang="fi-FI" b="1" dirty="0"/>
        </a:p>
      </dgm:t>
    </dgm:pt>
    <dgm:pt modelId="{1C65561E-6694-FE46-8975-9A7E88C7A26B}" type="parTrans" cxnId="{DBD6B756-9BF1-BF4B-A169-586E7F301D20}">
      <dgm:prSet/>
      <dgm:spPr/>
      <dgm:t>
        <a:bodyPr/>
        <a:lstStyle/>
        <a:p>
          <a:endParaRPr lang="fi-FI"/>
        </a:p>
      </dgm:t>
    </dgm:pt>
    <dgm:pt modelId="{38E5E2D2-454D-3343-9511-57FC72F69D4F}" type="sibTrans" cxnId="{DBD6B756-9BF1-BF4B-A169-586E7F301D20}">
      <dgm:prSet/>
      <dgm:spPr/>
      <dgm:t>
        <a:bodyPr/>
        <a:lstStyle/>
        <a:p>
          <a:endParaRPr lang="fi-FI"/>
        </a:p>
      </dgm:t>
    </dgm:pt>
    <dgm:pt modelId="{A76675AD-F89C-5347-90E4-AF45C7135328}">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smtClean="0"/>
            <a:t>Tapamuutosohjelmat</a:t>
          </a:r>
          <a:endParaRPr lang="fi-FI" b="1" dirty="0"/>
        </a:p>
      </dgm:t>
    </dgm:pt>
    <dgm:pt modelId="{96CD1C79-1910-334B-89E4-AED88080A7FA}" type="parTrans" cxnId="{7326D558-2F59-4341-89C4-E8185836913D}">
      <dgm:prSet/>
      <dgm:spPr/>
      <dgm:t>
        <a:bodyPr/>
        <a:lstStyle/>
        <a:p>
          <a:endParaRPr lang="fi-FI"/>
        </a:p>
      </dgm:t>
    </dgm:pt>
    <dgm:pt modelId="{F72E2B00-65DB-4B4D-A31F-C4BF490D77F7}" type="sibTrans" cxnId="{7326D558-2F59-4341-89C4-E8185836913D}">
      <dgm:prSet/>
      <dgm:spPr/>
      <dgm:t>
        <a:bodyPr/>
        <a:lstStyle/>
        <a:p>
          <a:endParaRPr lang="fi-FI"/>
        </a:p>
      </dgm:t>
    </dgm:pt>
    <dgm:pt modelId="{5AC26FA6-538E-9D4B-BFB7-17AFD8280263}">
      <dgm:prSet phldrT="[Teksti]">
        <dgm:style>
          <a:lnRef idx="2">
            <a:schemeClr val="accent1"/>
          </a:lnRef>
          <a:fillRef idx="1">
            <a:schemeClr val="lt1"/>
          </a:fillRef>
          <a:effectRef idx="0">
            <a:schemeClr val="accent1"/>
          </a:effectRef>
          <a:fontRef idx="minor">
            <a:schemeClr val="dk1"/>
          </a:fontRef>
        </dgm:style>
      </dgm:prSet>
      <dgm:spPr/>
      <dgm:t>
        <a:bodyPr/>
        <a:lstStyle/>
        <a:p>
          <a:r>
            <a:rPr lang="fi-FI" b="1" dirty="0" smtClean="0"/>
            <a:t>Kriisikonsultaatiot</a:t>
          </a:r>
          <a:endParaRPr lang="fi-FI" b="1" dirty="0"/>
        </a:p>
      </dgm:t>
    </dgm:pt>
    <dgm:pt modelId="{4E26A4CA-3515-4E4F-B0DD-32E141A3AF3D}" type="parTrans" cxnId="{C9AFF7BE-7CD3-134E-A1A5-FCCE7DBB1245}">
      <dgm:prSet/>
      <dgm:spPr/>
      <dgm:t>
        <a:bodyPr/>
        <a:lstStyle/>
        <a:p>
          <a:endParaRPr lang="fi-FI"/>
        </a:p>
      </dgm:t>
    </dgm:pt>
    <dgm:pt modelId="{C503E4FC-1F9F-1E49-8C01-451FC227E3FA}" type="sibTrans" cxnId="{C9AFF7BE-7CD3-134E-A1A5-FCCE7DBB1245}">
      <dgm:prSet/>
      <dgm:spPr/>
      <dgm:t>
        <a:bodyPr/>
        <a:lstStyle/>
        <a:p>
          <a:endParaRPr lang="fi-FI"/>
        </a:p>
      </dgm:t>
    </dgm:pt>
    <dgm:pt modelId="{73E925E0-67DB-0848-8860-F083E480D7DB}" type="pres">
      <dgm:prSet presAssocID="{CC6EDFDD-4523-E64A-86D9-3312D934C96D}" presName="linearFlow" presStyleCnt="0">
        <dgm:presLayoutVars>
          <dgm:dir/>
          <dgm:animLvl val="lvl"/>
          <dgm:resizeHandles val="exact"/>
        </dgm:presLayoutVars>
      </dgm:prSet>
      <dgm:spPr/>
      <dgm:t>
        <a:bodyPr/>
        <a:lstStyle/>
        <a:p>
          <a:endParaRPr lang="fi-FI"/>
        </a:p>
      </dgm:t>
    </dgm:pt>
    <dgm:pt modelId="{79E478EA-7E19-CC40-B4D7-12951903F007}" type="pres">
      <dgm:prSet presAssocID="{3AD7FC48-F8FA-084C-A7B7-455628612094}" presName="composite" presStyleCnt="0"/>
      <dgm:spPr/>
    </dgm:pt>
    <dgm:pt modelId="{54E36CC3-40AE-1143-96B4-36BD4331E9C5}" type="pres">
      <dgm:prSet presAssocID="{3AD7FC48-F8FA-084C-A7B7-455628612094}" presName="parTx" presStyleLbl="node1" presStyleIdx="0" presStyleCnt="3">
        <dgm:presLayoutVars>
          <dgm:chMax val="0"/>
          <dgm:chPref val="0"/>
          <dgm:bulletEnabled val="1"/>
        </dgm:presLayoutVars>
      </dgm:prSet>
      <dgm:spPr/>
      <dgm:t>
        <a:bodyPr/>
        <a:lstStyle/>
        <a:p>
          <a:endParaRPr lang="fi-FI"/>
        </a:p>
      </dgm:t>
    </dgm:pt>
    <dgm:pt modelId="{E8FE30CE-DCB3-2841-93FC-210E26B55284}" type="pres">
      <dgm:prSet presAssocID="{3AD7FC48-F8FA-084C-A7B7-455628612094}" presName="parSh" presStyleLbl="node1" presStyleIdx="0" presStyleCnt="3"/>
      <dgm:spPr/>
      <dgm:t>
        <a:bodyPr/>
        <a:lstStyle/>
        <a:p>
          <a:endParaRPr lang="fi-FI"/>
        </a:p>
      </dgm:t>
    </dgm:pt>
    <dgm:pt modelId="{DA5E027C-83F3-894F-A2EB-CB618EF13114}" type="pres">
      <dgm:prSet presAssocID="{3AD7FC48-F8FA-084C-A7B7-455628612094}" presName="desTx" presStyleLbl="fgAcc1" presStyleIdx="0" presStyleCnt="3">
        <dgm:presLayoutVars>
          <dgm:bulletEnabled val="1"/>
        </dgm:presLayoutVars>
      </dgm:prSet>
      <dgm:spPr/>
      <dgm:t>
        <a:bodyPr/>
        <a:lstStyle/>
        <a:p>
          <a:endParaRPr lang="fi-FI"/>
        </a:p>
      </dgm:t>
    </dgm:pt>
    <dgm:pt modelId="{320FADD1-4010-B54F-84FE-E99B4718647B}" type="pres">
      <dgm:prSet presAssocID="{D49FF7EC-53C5-8A46-8792-3AA0AD86C23C}" presName="sibTrans" presStyleLbl="sibTrans2D1" presStyleIdx="0" presStyleCnt="2"/>
      <dgm:spPr/>
      <dgm:t>
        <a:bodyPr/>
        <a:lstStyle/>
        <a:p>
          <a:endParaRPr lang="fi-FI"/>
        </a:p>
      </dgm:t>
    </dgm:pt>
    <dgm:pt modelId="{3CABFB2C-E319-8045-B864-A3B7C0DA9B02}" type="pres">
      <dgm:prSet presAssocID="{D49FF7EC-53C5-8A46-8792-3AA0AD86C23C}" presName="connTx" presStyleLbl="sibTrans2D1" presStyleIdx="0" presStyleCnt="2"/>
      <dgm:spPr/>
      <dgm:t>
        <a:bodyPr/>
        <a:lstStyle/>
        <a:p>
          <a:endParaRPr lang="fi-FI"/>
        </a:p>
      </dgm:t>
    </dgm:pt>
    <dgm:pt modelId="{D558EDFC-F992-034A-9977-E3ADA5D48218}" type="pres">
      <dgm:prSet presAssocID="{4FF87990-A77A-8448-8252-254FA7654DE3}" presName="composite" presStyleCnt="0"/>
      <dgm:spPr/>
    </dgm:pt>
    <dgm:pt modelId="{FEE317B3-0239-4647-B80B-8B8878EACDE8}" type="pres">
      <dgm:prSet presAssocID="{4FF87990-A77A-8448-8252-254FA7654DE3}" presName="parTx" presStyleLbl="node1" presStyleIdx="0" presStyleCnt="3">
        <dgm:presLayoutVars>
          <dgm:chMax val="0"/>
          <dgm:chPref val="0"/>
          <dgm:bulletEnabled val="1"/>
        </dgm:presLayoutVars>
      </dgm:prSet>
      <dgm:spPr/>
      <dgm:t>
        <a:bodyPr/>
        <a:lstStyle/>
        <a:p>
          <a:endParaRPr lang="fi-FI"/>
        </a:p>
      </dgm:t>
    </dgm:pt>
    <dgm:pt modelId="{3E88E25D-5BC6-C042-9858-406A4DFA1A86}" type="pres">
      <dgm:prSet presAssocID="{4FF87990-A77A-8448-8252-254FA7654DE3}" presName="parSh" presStyleLbl="node1" presStyleIdx="1" presStyleCnt="3"/>
      <dgm:spPr/>
      <dgm:t>
        <a:bodyPr/>
        <a:lstStyle/>
        <a:p>
          <a:endParaRPr lang="fi-FI"/>
        </a:p>
      </dgm:t>
    </dgm:pt>
    <dgm:pt modelId="{5A76BD85-EABC-AD44-8970-C976C3373CB1}" type="pres">
      <dgm:prSet presAssocID="{4FF87990-A77A-8448-8252-254FA7654DE3}" presName="desTx" presStyleLbl="fgAcc1" presStyleIdx="1" presStyleCnt="3">
        <dgm:presLayoutVars>
          <dgm:bulletEnabled val="1"/>
        </dgm:presLayoutVars>
      </dgm:prSet>
      <dgm:spPr/>
      <dgm:t>
        <a:bodyPr/>
        <a:lstStyle/>
        <a:p>
          <a:endParaRPr lang="fi-FI"/>
        </a:p>
      </dgm:t>
    </dgm:pt>
    <dgm:pt modelId="{1650BA35-15EA-6E44-8BAF-590D6F1CE55C}" type="pres">
      <dgm:prSet presAssocID="{A7C0515C-558D-344D-B8C9-F58F1E939AAC}" presName="sibTrans" presStyleLbl="sibTrans2D1" presStyleIdx="1" presStyleCnt="2"/>
      <dgm:spPr/>
      <dgm:t>
        <a:bodyPr/>
        <a:lstStyle/>
        <a:p>
          <a:endParaRPr lang="fi-FI"/>
        </a:p>
      </dgm:t>
    </dgm:pt>
    <dgm:pt modelId="{6DBD1A9D-11B2-C54B-AF6B-79E1DA676B50}" type="pres">
      <dgm:prSet presAssocID="{A7C0515C-558D-344D-B8C9-F58F1E939AAC}" presName="connTx" presStyleLbl="sibTrans2D1" presStyleIdx="1" presStyleCnt="2"/>
      <dgm:spPr/>
      <dgm:t>
        <a:bodyPr/>
        <a:lstStyle/>
        <a:p>
          <a:endParaRPr lang="fi-FI"/>
        </a:p>
      </dgm:t>
    </dgm:pt>
    <dgm:pt modelId="{E1BA4363-B592-4A4F-9EAE-38AD6E39FFCE}" type="pres">
      <dgm:prSet presAssocID="{0AB74EB9-6C49-F045-81C5-5BFBB8877231}" presName="composite" presStyleCnt="0"/>
      <dgm:spPr/>
    </dgm:pt>
    <dgm:pt modelId="{CBFC37E6-F6DD-2F43-B605-3C9EA0D5A00C}" type="pres">
      <dgm:prSet presAssocID="{0AB74EB9-6C49-F045-81C5-5BFBB8877231}" presName="parTx" presStyleLbl="node1" presStyleIdx="1" presStyleCnt="3">
        <dgm:presLayoutVars>
          <dgm:chMax val="0"/>
          <dgm:chPref val="0"/>
          <dgm:bulletEnabled val="1"/>
        </dgm:presLayoutVars>
      </dgm:prSet>
      <dgm:spPr/>
      <dgm:t>
        <a:bodyPr/>
        <a:lstStyle/>
        <a:p>
          <a:endParaRPr lang="fi-FI"/>
        </a:p>
      </dgm:t>
    </dgm:pt>
    <dgm:pt modelId="{DE4851E2-34A9-B242-BB1D-30B42EB3DFB7}" type="pres">
      <dgm:prSet presAssocID="{0AB74EB9-6C49-F045-81C5-5BFBB8877231}" presName="parSh" presStyleLbl="node1" presStyleIdx="2" presStyleCnt="3"/>
      <dgm:spPr/>
      <dgm:t>
        <a:bodyPr/>
        <a:lstStyle/>
        <a:p>
          <a:endParaRPr lang="fi-FI"/>
        </a:p>
      </dgm:t>
    </dgm:pt>
    <dgm:pt modelId="{388B5DAC-44CD-3043-BD3E-16E5841E79BE}" type="pres">
      <dgm:prSet presAssocID="{0AB74EB9-6C49-F045-81C5-5BFBB8877231}" presName="desTx" presStyleLbl="fgAcc1" presStyleIdx="2" presStyleCnt="3">
        <dgm:presLayoutVars>
          <dgm:bulletEnabled val="1"/>
        </dgm:presLayoutVars>
      </dgm:prSet>
      <dgm:spPr/>
      <dgm:t>
        <a:bodyPr/>
        <a:lstStyle/>
        <a:p>
          <a:endParaRPr lang="fi-FI"/>
        </a:p>
      </dgm:t>
    </dgm:pt>
  </dgm:ptLst>
  <dgm:cxnLst>
    <dgm:cxn modelId="{5E70B0CF-BD02-694B-86B8-0DC98C37CA67}" srcId="{CC6EDFDD-4523-E64A-86D9-3312D934C96D}" destId="{3AD7FC48-F8FA-084C-A7B7-455628612094}" srcOrd="0" destOrd="0" parTransId="{D6DC4F90-26C2-C84A-9F0C-6134790DDEC4}" sibTransId="{D49FF7EC-53C5-8A46-8792-3AA0AD86C23C}"/>
    <dgm:cxn modelId="{1F3C1377-F5D6-6343-AB73-25B5EC6EACE3}" srcId="{0AB74EB9-6C49-F045-81C5-5BFBB8877231}" destId="{36F51A64-8C5C-EE4D-BE6D-5F8C5E7030F4}" srcOrd="1" destOrd="0" parTransId="{0D31368D-3262-A14D-B58D-7D20C932006F}" sibTransId="{792F8E6F-9782-9C4A-AB24-C4CE1B72AEA0}"/>
    <dgm:cxn modelId="{90CB307D-1737-F94C-AA59-1A691D481456}" type="presOf" srcId="{CC6EDFDD-4523-E64A-86D9-3312D934C96D}" destId="{73E925E0-67DB-0848-8860-F083E480D7DB}" srcOrd="0" destOrd="0" presId="urn:microsoft.com/office/officeart/2005/8/layout/process3"/>
    <dgm:cxn modelId="{1901757B-C148-184A-8D3B-A8654FADA97E}" type="presOf" srcId="{D49FF7EC-53C5-8A46-8792-3AA0AD86C23C}" destId="{320FADD1-4010-B54F-84FE-E99B4718647B}" srcOrd="0" destOrd="0" presId="urn:microsoft.com/office/officeart/2005/8/layout/process3"/>
    <dgm:cxn modelId="{65D0F82A-F9D3-A04B-B1F3-4F3548BB4C64}" srcId="{3AD7FC48-F8FA-084C-A7B7-455628612094}" destId="{64F4996C-00AD-AF4B-A2E2-3307971DB887}" srcOrd="0" destOrd="0" parTransId="{6C97076A-07D3-1944-AA01-DB734AF81B00}" sibTransId="{DE043982-C1FF-1748-96B1-459EF4112F55}"/>
    <dgm:cxn modelId="{29F8953E-6FE7-C34D-AF04-F81646C60D42}" type="presOf" srcId="{8D44933D-6530-9841-9746-CA3187251387}" destId="{DA5E027C-83F3-894F-A2EB-CB618EF13114}" srcOrd="0" destOrd="2" presId="urn:microsoft.com/office/officeart/2005/8/layout/process3"/>
    <dgm:cxn modelId="{4A3DCDCF-96EB-4047-8DD8-7168FF4C8DB1}" srcId="{CC6EDFDD-4523-E64A-86D9-3312D934C96D}" destId="{4FF87990-A77A-8448-8252-254FA7654DE3}" srcOrd="1" destOrd="0" parTransId="{30884C35-3335-444C-A7D9-D8FEC15245A2}" sibTransId="{A7C0515C-558D-344D-B8C9-F58F1E939AAC}"/>
    <dgm:cxn modelId="{280E022C-B319-A348-B5E7-0E1DF897FAF9}" srcId="{4FF87990-A77A-8448-8252-254FA7654DE3}" destId="{23560FF2-5F5E-D74E-9320-069E261BBA01}" srcOrd="1" destOrd="0" parTransId="{B70FEAC4-5BC0-5947-82AE-0C490E0C47A0}" sibTransId="{5E6F293F-FE87-0748-A705-FCF022A20529}"/>
    <dgm:cxn modelId="{82FCA136-26B7-1449-AF29-9C9D50A73405}" type="presOf" srcId="{64F4996C-00AD-AF4B-A2E2-3307971DB887}" destId="{DA5E027C-83F3-894F-A2EB-CB618EF13114}" srcOrd="0" destOrd="0" presId="urn:microsoft.com/office/officeart/2005/8/layout/process3"/>
    <dgm:cxn modelId="{7605A40E-B51C-DE4B-966C-4692BB1988CE}" type="presOf" srcId="{65476903-06A3-6E43-8F66-05BA144912DC}" destId="{5A76BD85-EABC-AD44-8970-C976C3373CB1}" srcOrd="0" destOrd="2" presId="urn:microsoft.com/office/officeart/2005/8/layout/process3"/>
    <dgm:cxn modelId="{05B1EBE9-5843-6E4B-854D-F4E4C6FE68CD}" type="presOf" srcId="{0BD5A109-4729-2D41-8F24-6179AA8C79F2}" destId="{388B5DAC-44CD-3043-BD3E-16E5841E79BE}" srcOrd="0" destOrd="3" presId="urn:microsoft.com/office/officeart/2005/8/layout/process3"/>
    <dgm:cxn modelId="{7B06EAC2-C303-704E-9B13-5D67767BD127}" type="presOf" srcId="{23560FF2-5F5E-D74E-9320-069E261BBA01}" destId="{5A76BD85-EABC-AD44-8970-C976C3373CB1}" srcOrd="0" destOrd="1" presId="urn:microsoft.com/office/officeart/2005/8/layout/process3"/>
    <dgm:cxn modelId="{59F7F6DD-F7DC-F44B-A5AF-9DC044B9EFD2}" type="presOf" srcId="{4FF87990-A77A-8448-8252-254FA7654DE3}" destId="{FEE317B3-0239-4647-B80B-8B8878EACDE8}" srcOrd="0" destOrd="0" presId="urn:microsoft.com/office/officeart/2005/8/layout/process3"/>
    <dgm:cxn modelId="{8F27B361-FB87-E346-8511-A387A7DCA1BE}" type="presOf" srcId="{D49FF7EC-53C5-8A46-8792-3AA0AD86C23C}" destId="{3CABFB2C-E319-8045-B864-A3B7C0DA9B02}" srcOrd="1" destOrd="0" presId="urn:microsoft.com/office/officeart/2005/8/layout/process3"/>
    <dgm:cxn modelId="{42388872-8A37-DB43-9CE9-5F2F4D0DF17B}" type="presOf" srcId="{5C0000D1-5BE5-3143-BE80-985CBE846EAB}" destId="{388B5DAC-44CD-3043-BD3E-16E5841E79BE}" srcOrd="0" destOrd="0" presId="urn:microsoft.com/office/officeart/2005/8/layout/process3"/>
    <dgm:cxn modelId="{6A5D4F3F-B707-554E-8F37-4EC899A1F84F}" type="presOf" srcId="{537DA959-CD10-9B4A-ADCC-D4F9E91F2E3D}" destId="{5A76BD85-EABC-AD44-8970-C976C3373CB1}" srcOrd="0" destOrd="0" presId="urn:microsoft.com/office/officeart/2005/8/layout/process3"/>
    <dgm:cxn modelId="{144B91D2-F7D8-AC4F-B3AA-B6822B9B655E}" type="presOf" srcId="{4FF87990-A77A-8448-8252-254FA7654DE3}" destId="{3E88E25D-5BC6-C042-9858-406A4DFA1A86}" srcOrd="1" destOrd="0" presId="urn:microsoft.com/office/officeart/2005/8/layout/process3"/>
    <dgm:cxn modelId="{BFCB8B23-2EA9-FC44-B395-88AC95F5D1BA}" srcId="{0AB74EB9-6C49-F045-81C5-5BFBB8877231}" destId="{828E9C57-B0E2-6445-8A84-7F57F80CDC2F}" srcOrd="2" destOrd="0" parTransId="{88C9B3D5-B915-454B-A399-54B57320948A}" sibTransId="{3F300DA1-1245-8F4C-A187-E4A30E0E886F}"/>
    <dgm:cxn modelId="{1BB42747-297C-8542-96EA-9940D12D8AC1}" srcId="{CC6EDFDD-4523-E64A-86D9-3312D934C96D}" destId="{0AB74EB9-6C49-F045-81C5-5BFBB8877231}" srcOrd="2" destOrd="0" parTransId="{25873870-CC69-D143-892B-1F3D156F3E32}" sibTransId="{D7F86D0A-7512-F24B-BB0D-75B2AE41917F}"/>
    <dgm:cxn modelId="{5159D2E2-7400-1549-B0A6-35E92B84A26F}" type="presOf" srcId="{A7493C61-799C-1C47-B34E-5346F07B71D8}" destId="{DA5E027C-83F3-894F-A2EB-CB618EF13114}" srcOrd="0" destOrd="4" presId="urn:microsoft.com/office/officeart/2005/8/layout/process3"/>
    <dgm:cxn modelId="{298BFF6D-E22A-D944-9FF6-1F10534114B2}" type="presOf" srcId="{A7C0515C-558D-344D-B8C9-F58F1E939AAC}" destId="{1650BA35-15EA-6E44-8BAF-590D6F1CE55C}" srcOrd="0" destOrd="0" presId="urn:microsoft.com/office/officeart/2005/8/layout/process3"/>
    <dgm:cxn modelId="{1E20C81A-A1AA-C04D-BA4F-866860AFF6BB}" srcId="{4FF87990-A77A-8448-8252-254FA7654DE3}" destId="{65476903-06A3-6E43-8F66-05BA144912DC}" srcOrd="2" destOrd="0" parTransId="{2F800096-6933-7442-8C1D-13E1BD43D2BE}" sibTransId="{F89DAFC9-1281-A345-B642-E06AFD4D1F7F}"/>
    <dgm:cxn modelId="{716A6948-1182-4E46-8B2C-3B742C32F8B1}" type="presOf" srcId="{A7C0515C-558D-344D-B8C9-F58F1E939AAC}" destId="{6DBD1A9D-11B2-C54B-AF6B-79E1DA676B50}" srcOrd="1" destOrd="0" presId="urn:microsoft.com/office/officeart/2005/8/layout/process3"/>
    <dgm:cxn modelId="{6934BB9C-37CF-7E4B-9FC6-437712B9BD8F}" srcId="{4FF87990-A77A-8448-8252-254FA7654DE3}" destId="{6EE610F7-72C4-6C42-9B76-F8C78BEF77CB}" srcOrd="3" destOrd="0" parTransId="{08EDFE1D-D64D-C04B-8502-4910869ED129}" sibTransId="{18255C87-BA41-2241-8122-7B9444303EB1}"/>
    <dgm:cxn modelId="{933905CE-7D59-2543-9DEB-F947BDED8553}" srcId="{4FF87990-A77A-8448-8252-254FA7654DE3}" destId="{537DA959-CD10-9B4A-ADCC-D4F9E91F2E3D}" srcOrd="0" destOrd="0" parTransId="{9633E971-BA11-E945-BAE2-06D3ADBFF2A2}" sibTransId="{6622B3DC-6604-7C40-A184-3B5F3A69766E}"/>
    <dgm:cxn modelId="{F981EE1F-6C5F-4A40-A5F5-B6F3B78ADC5F}" type="presOf" srcId="{813AA7BD-4905-DD48-93CE-61A385FD4A8F}" destId="{DA5E027C-83F3-894F-A2EB-CB618EF13114}" srcOrd="0" destOrd="3" presId="urn:microsoft.com/office/officeart/2005/8/layout/process3"/>
    <dgm:cxn modelId="{852B73ED-8DC8-AE47-BD49-EEC256C21877}" srcId="{3AD7FC48-F8FA-084C-A7B7-455628612094}" destId="{8D44933D-6530-9841-9746-CA3187251387}" srcOrd="2" destOrd="0" parTransId="{DA8F8467-C305-754B-95C1-664FBFE04898}" sibTransId="{20689723-116B-DF4B-88AB-30C636B61DB8}"/>
    <dgm:cxn modelId="{74EB2F18-ED5E-1147-83C4-FA2CEA8850E3}" type="presOf" srcId="{0AB74EB9-6C49-F045-81C5-5BFBB8877231}" destId="{DE4851E2-34A9-B242-BB1D-30B42EB3DFB7}" srcOrd="1" destOrd="0" presId="urn:microsoft.com/office/officeart/2005/8/layout/process3"/>
    <dgm:cxn modelId="{BE8FE52A-7192-F44B-A492-2AB5245D240F}" type="presOf" srcId="{3AD7FC48-F8FA-084C-A7B7-455628612094}" destId="{E8FE30CE-DCB3-2841-93FC-210E26B55284}" srcOrd="1" destOrd="0" presId="urn:microsoft.com/office/officeart/2005/8/layout/process3"/>
    <dgm:cxn modelId="{DA2648A1-659E-C940-92A4-422F2BE17193}" type="presOf" srcId="{828E9C57-B0E2-6445-8A84-7F57F80CDC2F}" destId="{388B5DAC-44CD-3043-BD3E-16E5841E79BE}" srcOrd="0" destOrd="2" presId="urn:microsoft.com/office/officeart/2005/8/layout/process3"/>
    <dgm:cxn modelId="{3D316907-1A64-104D-940A-94056CA001D4}" type="presOf" srcId="{D6102EF3-350C-5E41-A9A0-3D3B8F5A49E6}" destId="{DA5E027C-83F3-894F-A2EB-CB618EF13114}" srcOrd="0" destOrd="1" presId="urn:microsoft.com/office/officeart/2005/8/layout/process3"/>
    <dgm:cxn modelId="{7E271795-ADEA-FC44-8452-ECF6E91D1000}" type="presOf" srcId="{A76675AD-F89C-5347-90E4-AF45C7135328}" destId="{388B5DAC-44CD-3043-BD3E-16E5841E79BE}" srcOrd="0" destOrd="4" presId="urn:microsoft.com/office/officeart/2005/8/layout/process3"/>
    <dgm:cxn modelId="{7FDFE582-6B30-3D44-B6B9-C79D5C43D2D8}" srcId="{3AD7FC48-F8FA-084C-A7B7-455628612094}" destId="{D6102EF3-350C-5E41-A9A0-3D3B8F5A49E6}" srcOrd="1" destOrd="0" parTransId="{DC39AE85-CFC1-3246-8F8F-6F8625F7DEAB}" sibTransId="{1C57401D-DEE0-4647-B599-AA2DE7A32EDD}"/>
    <dgm:cxn modelId="{EB5B4A92-9266-5E46-AFD9-84E375654952}" type="presOf" srcId="{3AD7FC48-F8FA-084C-A7B7-455628612094}" destId="{54E36CC3-40AE-1143-96B4-36BD4331E9C5}" srcOrd="0" destOrd="0" presId="urn:microsoft.com/office/officeart/2005/8/layout/process3"/>
    <dgm:cxn modelId="{4772E2D6-0370-C14D-BFFF-51D47972618C}" srcId="{3AD7FC48-F8FA-084C-A7B7-455628612094}" destId="{A7493C61-799C-1C47-B34E-5346F07B71D8}" srcOrd="4" destOrd="0" parTransId="{CF0DFAC9-BA9D-AD48-9921-A44DD9A277C4}" sibTransId="{2AF85B24-A25D-F842-9CB5-94AE548C169F}"/>
    <dgm:cxn modelId="{7AF74391-B2D9-4D47-98BA-A5DC111B6F6F}" type="presOf" srcId="{36F51A64-8C5C-EE4D-BE6D-5F8C5E7030F4}" destId="{388B5DAC-44CD-3043-BD3E-16E5841E79BE}" srcOrd="0" destOrd="1" presId="urn:microsoft.com/office/officeart/2005/8/layout/process3"/>
    <dgm:cxn modelId="{A0343B50-9B52-2749-B47B-472FA88C5132}" srcId="{3AD7FC48-F8FA-084C-A7B7-455628612094}" destId="{813AA7BD-4905-DD48-93CE-61A385FD4A8F}" srcOrd="3" destOrd="0" parTransId="{9532F8DB-44B3-2741-BF6D-A4405810B355}" sibTransId="{109BF31D-DA93-5E48-89DB-E6C034C520B3}"/>
    <dgm:cxn modelId="{7326D558-2F59-4341-89C4-E8185836913D}" srcId="{0AB74EB9-6C49-F045-81C5-5BFBB8877231}" destId="{A76675AD-F89C-5347-90E4-AF45C7135328}" srcOrd="4" destOrd="0" parTransId="{96CD1C79-1910-334B-89E4-AED88080A7FA}" sibTransId="{F72E2B00-65DB-4B4D-A31F-C4BF490D77F7}"/>
    <dgm:cxn modelId="{C9AFF7BE-7CD3-134E-A1A5-FCCE7DBB1245}" srcId="{0AB74EB9-6C49-F045-81C5-5BFBB8877231}" destId="{5AC26FA6-538E-9D4B-BFB7-17AFD8280263}" srcOrd="5" destOrd="0" parTransId="{4E26A4CA-3515-4E4F-B0DD-32E141A3AF3D}" sibTransId="{C503E4FC-1F9F-1E49-8C01-451FC227E3FA}"/>
    <dgm:cxn modelId="{F9CFBF03-3758-7445-8CB4-88FF6DA24EC0}" srcId="{0AB74EB9-6C49-F045-81C5-5BFBB8877231}" destId="{5C0000D1-5BE5-3143-BE80-985CBE846EAB}" srcOrd="0" destOrd="0" parTransId="{1FCF44DF-2531-1B44-B202-6D9AE87ACC31}" sibTransId="{F456DBE5-B9B5-0B46-B266-F5DE7907F8BB}"/>
    <dgm:cxn modelId="{97D7FEB9-430E-F54F-96BD-0AD14382F5E4}" type="presOf" srcId="{5AC26FA6-538E-9D4B-BFB7-17AFD8280263}" destId="{388B5DAC-44CD-3043-BD3E-16E5841E79BE}" srcOrd="0" destOrd="5" presId="urn:microsoft.com/office/officeart/2005/8/layout/process3"/>
    <dgm:cxn modelId="{88FB156B-368E-3F46-997B-DC01CA447080}" type="presOf" srcId="{0AB74EB9-6C49-F045-81C5-5BFBB8877231}" destId="{CBFC37E6-F6DD-2F43-B605-3C9EA0D5A00C}" srcOrd="0" destOrd="0" presId="urn:microsoft.com/office/officeart/2005/8/layout/process3"/>
    <dgm:cxn modelId="{80DEEC95-2723-BF42-A54A-D729E6CD4A43}" type="presOf" srcId="{6EE610F7-72C4-6C42-9B76-F8C78BEF77CB}" destId="{5A76BD85-EABC-AD44-8970-C976C3373CB1}" srcOrd="0" destOrd="3" presId="urn:microsoft.com/office/officeart/2005/8/layout/process3"/>
    <dgm:cxn modelId="{DBD6B756-9BF1-BF4B-A169-586E7F301D20}" srcId="{0AB74EB9-6C49-F045-81C5-5BFBB8877231}" destId="{0BD5A109-4729-2D41-8F24-6179AA8C79F2}" srcOrd="3" destOrd="0" parTransId="{1C65561E-6694-FE46-8975-9A7E88C7A26B}" sibTransId="{38E5E2D2-454D-3343-9511-57FC72F69D4F}"/>
    <dgm:cxn modelId="{C84DB5B0-F686-0A46-82DE-B2EF8A052AA1}" type="presParOf" srcId="{73E925E0-67DB-0848-8860-F083E480D7DB}" destId="{79E478EA-7E19-CC40-B4D7-12951903F007}" srcOrd="0" destOrd="0" presId="urn:microsoft.com/office/officeart/2005/8/layout/process3"/>
    <dgm:cxn modelId="{18AB3B70-5728-B74D-84FC-41F55263E270}" type="presParOf" srcId="{79E478EA-7E19-CC40-B4D7-12951903F007}" destId="{54E36CC3-40AE-1143-96B4-36BD4331E9C5}" srcOrd="0" destOrd="0" presId="urn:microsoft.com/office/officeart/2005/8/layout/process3"/>
    <dgm:cxn modelId="{30E4FFF4-26DE-C94B-B6FD-BBACB5302851}" type="presParOf" srcId="{79E478EA-7E19-CC40-B4D7-12951903F007}" destId="{E8FE30CE-DCB3-2841-93FC-210E26B55284}" srcOrd="1" destOrd="0" presId="urn:microsoft.com/office/officeart/2005/8/layout/process3"/>
    <dgm:cxn modelId="{1B60D47D-50A4-DD44-91E5-FF3DD466E446}" type="presParOf" srcId="{79E478EA-7E19-CC40-B4D7-12951903F007}" destId="{DA5E027C-83F3-894F-A2EB-CB618EF13114}" srcOrd="2" destOrd="0" presId="urn:microsoft.com/office/officeart/2005/8/layout/process3"/>
    <dgm:cxn modelId="{C67CF9D1-4481-234B-886E-E7775573F345}" type="presParOf" srcId="{73E925E0-67DB-0848-8860-F083E480D7DB}" destId="{320FADD1-4010-B54F-84FE-E99B4718647B}" srcOrd="1" destOrd="0" presId="urn:microsoft.com/office/officeart/2005/8/layout/process3"/>
    <dgm:cxn modelId="{0158D278-4106-254F-9723-2EC10F4EF77E}" type="presParOf" srcId="{320FADD1-4010-B54F-84FE-E99B4718647B}" destId="{3CABFB2C-E319-8045-B864-A3B7C0DA9B02}" srcOrd="0" destOrd="0" presId="urn:microsoft.com/office/officeart/2005/8/layout/process3"/>
    <dgm:cxn modelId="{3EB36CCC-CD48-2546-8B23-C7C9B01C8671}" type="presParOf" srcId="{73E925E0-67DB-0848-8860-F083E480D7DB}" destId="{D558EDFC-F992-034A-9977-E3ADA5D48218}" srcOrd="2" destOrd="0" presId="urn:microsoft.com/office/officeart/2005/8/layout/process3"/>
    <dgm:cxn modelId="{8BF6AAB4-7BE4-494F-A59B-80A3715CE549}" type="presParOf" srcId="{D558EDFC-F992-034A-9977-E3ADA5D48218}" destId="{FEE317B3-0239-4647-B80B-8B8878EACDE8}" srcOrd="0" destOrd="0" presId="urn:microsoft.com/office/officeart/2005/8/layout/process3"/>
    <dgm:cxn modelId="{3D7F0753-E842-284B-B25B-C231B4B3246E}" type="presParOf" srcId="{D558EDFC-F992-034A-9977-E3ADA5D48218}" destId="{3E88E25D-5BC6-C042-9858-406A4DFA1A86}" srcOrd="1" destOrd="0" presId="urn:microsoft.com/office/officeart/2005/8/layout/process3"/>
    <dgm:cxn modelId="{62639D7D-6D03-0A4F-8C85-B6095787DF0C}" type="presParOf" srcId="{D558EDFC-F992-034A-9977-E3ADA5D48218}" destId="{5A76BD85-EABC-AD44-8970-C976C3373CB1}" srcOrd="2" destOrd="0" presId="urn:microsoft.com/office/officeart/2005/8/layout/process3"/>
    <dgm:cxn modelId="{52B707F9-0548-4B4D-9283-754F5C68F7AF}" type="presParOf" srcId="{73E925E0-67DB-0848-8860-F083E480D7DB}" destId="{1650BA35-15EA-6E44-8BAF-590D6F1CE55C}" srcOrd="3" destOrd="0" presId="urn:microsoft.com/office/officeart/2005/8/layout/process3"/>
    <dgm:cxn modelId="{E8667FFF-680E-5148-82C0-3EF798AB9994}" type="presParOf" srcId="{1650BA35-15EA-6E44-8BAF-590D6F1CE55C}" destId="{6DBD1A9D-11B2-C54B-AF6B-79E1DA676B50}" srcOrd="0" destOrd="0" presId="urn:microsoft.com/office/officeart/2005/8/layout/process3"/>
    <dgm:cxn modelId="{298F6C28-2181-5844-8729-AC468383E9F7}" type="presParOf" srcId="{73E925E0-67DB-0848-8860-F083E480D7DB}" destId="{E1BA4363-B592-4A4F-9EAE-38AD6E39FFCE}" srcOrd="4" destOrd="0" presId="urn:microsoft.com/office/officeart/2005/8/layout/process3"/>
    <dgm:cxn modelId="{E03B4E10-A1ED-A547-B1E4-59C003CF02A1}" type="presParOf" srcId="{E1BA4363-B592-4A4F-9EAE-38AD6E39FFCE}" destId="{CBFC37E6-F6DD-2F43-B605-3C9EA0D5A00C}" srcOrd="0" destOrd="0" presId="urn:microsoft.com/office/officeart/2005/8/layout/process3"/>
    <dgm:cxn modelId="{BFCCC5A6-AFB0-9543-A41F-D27F73FD8450}" type="presParOf" srcId="{E1BA4363-B592-4A4F-9EAE-38AD6E39FFCE}" destId="{DE4851E2-34A9-B242-BB1D-30B42EB3DFB7}" srcOrd="1" destOrd="0" presId="urn:microsoft.com/office/officeart/2005/8/layout/process3"/>
    <dgm:cxn modelId="{2C4B4F32-4AD2-4646-88FE-5FB501AF0749}" type="presParOf" srcId="{E1BA4363-B592-4A4F-9EAE-38AD6E39FFCE}" destId="{388B5DAC-44CD-3043-BD3E-16E5841E79B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E30CE-DCB3-2841-93FC-210E26B55284}">
      <dsp:nvSpPr>
        <dsp:cNvPr id="0" name=""/>
        <dsp:cNvSpPr/>
      </dsp:nvSpPr>
      <dsp:spPr>
        <a:xfrm>
          <a:off x="3497" y="1425193"/>
          <a:ext cx="1590282" cy="475200"/>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fi-FI" sz="1100" b="1" kern="1200" dirty="0" smtClean="0">
              <a:solidFill>
                <a:schemeClr val="tx1"/>
              </a:solidFill>
            </a:rPr>
            <a:t>Alkutilanne</a:t>
          </a:r>
          <a:endParaRPr lang="fi-FI" sz="1100" b="1" kern="1200" dirty="0">
            <a:solidFill>
              <a:schemeClr val="tx1"/>
            </a:solidFill>
          </a:endParaRPr>
        </a:p>
      </dsp:txBody>
      <dsp:txXfrm>
        <a:off x="3497" y="1425193"/>
        <a:ext cx="1590282" cy="316800"/>
      </dsp:txXfrm>
    </dsp:sp>
    <dsp:sp modelId="{DA5E027C-83F3-894F-A2EB-CB618EF13114}">
      <dsp:nvSpPr>
        <dsp:cNvPr id="0" name=""/>
        <dsp:cNvSpPr/>
      </dsp:nvSpPr>
      <dsp:spPr>
        <a:xfrm>
          <a:off x="329217" y="1741993"/>
          <a:ext cx="1590282" cy="13587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i-FI" sz="1200" b="1" kern="1200" dirty="0" smtClean="0"/>
            <a:t>Kyselyt</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Kartoitukset</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Haastattelut</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Selvitykset</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Mittarit, testit</a:t>
          </a:r>
          <a:endParaRPr lang="fi-FI" sz="1200" b="1" kern="1200" dirty="0"/>
        </a:p>
      </dsp:txBody>
      <dsp:txXfrm>
        <a:off x="369014" y="1781790"/>
        <a:ext cx="1510688" cy="1279181"/>
      </dsp:txXfrm>
    </dsp:sp>
    <dsp:sp modelId="{320FADD1-4010-B54F-84FE-E99B4718647B}">
      <dsp:nvSpPr>
        <dsp:cNvPr id="0" name=""/>
        <dsp:cNvSpPr/>
      </dsp:nvSpPr>
      <dsp:spPr>
        <a:xfrm>
          <a:off x="1834860" y="1385626"/>
          <a:ext cx="511091" cy="395934"/>
        </a:xfrm>
        <a:prstGeom prst="rightArrow">
          <a:avLst>
            <a:gd name="adj1" fmla="val 60000"/>
            <a:gd name="adj2" fmla="val 50000"/>
          </a:avLst>
        </a:prstGeom>
        <a:solidFill>
          <a:srgbClr val="B081A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dirty="0"/>
        </a:p>
      </dsp:txBody>
      <dsp:txXfrm>
        <a:off x="1834860" y="1464813"/>
        <a:ext cx="392311" cy="237560"/>
      </dsp:txXfrm>
    </dsp:sp>
    <dsp:sp modelId="{3E88E25D-5BC6-C042-9858-406A4DFA1A86}">
      <dsp:nvSpPr>
        <dsp:cNvPr id="0" name=""/>
        <dsp:cNvSpPr/>
      </dsp:nvSpPr>
      <dsp:spPr>
        <a:xfrm>
          <a:off x="2558103" y="1425193"/>
          <a:ext cx="1590282" cy="475200"/>
        </a:xfrm>
        <a:prstGeom prst="roundRect">
          <a:avLst>
            <a:gd name="adj" fmla="val 10000"/>
          </a:avLst>
        </a:prstGeom>
        <a:solidFill>
          <a:srgbClr val="B081A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fi-FI" sz="1100" b="1" kern="1200" dirty="0" smtClean="0">
              <a:solidFill>
                <a:srgbClr val="262626"/>
              </a:solidFill>
            </a:rPr>
            <a:t>Osa-alueet</a:t>
          </a:r>
          <a:endParaRPr lang="fi-FI" sz="1100" b="1" kern="1200" dirty="0">
            <a:solidFill>
              <a:srgbClr val="262626"/>
            </a:solidFill>
          </a:endParaRPr>
        </a:p>
      </dsp:txBody>
      <dsp:txXfrm>
        <a:off x="2558103" y="1425193"/>
        <a:ext cx="1590282" cy="316800"/>
      </dsp:txXfrm>
    </dsp:sp>
    <dsp:sp modelId="{5A76BD85-EABC-AD44-8970-C976C3373CB1}">
      <dsp:nvSpPr>
        <dsp:cNvPr id="0" name=""/>
        <dsp:cNvSpPr/>
      </dsp:nvSpPr>
      <dsp:spPr>
        <a:xfrm>
          <a:off x="2883824" y="1741993"/>
          <a:ext cx="1590282" cy="13587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i-FI" sz="1200" b="1" kern="1200" dirty="0" smtClean="0"/>
            <a:t>Esimiestyö</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Työyhteisö</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Osaaminen ja suoriutuminen</a:t>
          </a:r>
          <a:endParaRPr lang="fi-FI" sz="1200" b="1" kern="1200" dirty="0"/>
        </a:p>
        <a:p>
          <a:pPr marL="114300" lvl="1" indent="-114300" algn="l" defTabSz="533400">
            <a:lnSpc>
              <a:spcPct val="90000"/>
            </a:lnSpc>
            <a:spcBef>
              <a:spcPct val="0"/>
            </a:spcBef>
            <a:spcAft>
              <a:spcPct val="15000"/>
            </a:spcAft>
            <a:buChar char="••"/>
          </a:pPr>
          <a:r>
            <a:rPr lang="fi-FI" sz="1200" b="1" kern="1200" dirty="0" smtClean="0"/>
            <a:t>Yksilöllinen tasapaino</a:t>
          </a:r>
          <a:endParaRPr lang="fi-FI" sz="1200" b="1" kern="1200" dirty="0"/>
        </a:p>
      </dsp:txBody>
      <dsp:txXfrm>
        <a:off x="2923621" y="1781790"/>
        <a:ext cx="1510688" cy="1279181"/>
      </dsp:txXfrm>
    </dsp:sp>
    <dsp:sp modelId="{1650BA35-15EA-6E44-8BAF-590D6F1CE55C}">
      <dsp:nvSpPr>
        <dsp:cNvPr id="0" name=""/>
        <dsp:cNvSpPr/>
      </dsp:nvSpPr>
      <dsp:spPr>
        <a:xfrm>
          <a:off x="4389466" y="1385626"/>
          <a:ext cx="511091" cy="395934"/>
        </a:xfrm>
        <a:prstGeom prst="rightArrow">
          <a:avLst>
            <a:gd name="adj1" fmla="val 60000"/>
            <a:gd name="adj2" fmla="val 50000"/>
          </a:avLst>
        </a:prstGeom>
        <a:solidFill>
          <a:srgbClr val="B081A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i-FI" sz="900" kern="1200" dirty="0"/>
        </a:p>
      </dsp:txBody>
      <dsp:txXfrm>
        <a:off x="4389466" y="1464813"/>
        <a:ext cx="392311" cy="237560"/>
      </dsp:txXfrm>
    </dsp:sp>
    <dsp:sp modelId="{DE4851E2-34A9-B242-BB1D-30B42EB3DFB7}">
      <dsp:nvSpPr>
        <dsp:cNvPr id="0" name=""/>
        <dsp:cNvSpPr/>
      </dsp:nvSpPr>
      <dsp:spPr>
        <a:xfrm>
          <a:off x="5112709" y="1425193"/>
          <a:ext cx="1590282" cy="475200"/>
        </a:xfrm>
        <a:prstGeom prst="roundRect">
          <a:avLst>
            <a:gd name="adj" fmla="val 10000"/>
          </a:avLst>
        </a:prstGeom>
        <a:solidFill>
          <a:srgbClr val="B081A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fi-FI" sz="1100" b="1" kern="1200" dirty="0" smtClean="0">
              <a:solidFill>
                <a:srgbClr val="262626"/>
              </a:solidFill>
            </a:rPr>
            <a:t>Kohdennetut palvelut</a:t>
          </a:r>
          <a:endParaRPr lang="fi-FI" sz="1100" b="1" kern="1200" dirty="0">
            <a:solidFill>
              <a:srgbClr val="262626"/>
            </a:solidFill>
          </a:endParaRPr>
        </a:p>
      </dsp:txBody>
      <dsp:txXfrm>
        <a:off x="5112709" y="1425193"/>
        <a:ext cx="1590282" cy="316800"/>
      </dsp:txXfrm>
    </dsp:sp>
    <dsp:sp modelId="{388B5DAC-44CD-3043-BD3E-16E5841E79BE}">
      <dsp:nvSpPr>
        <dsp:cNvPr id="0" name=""/>
        <dsp:cNvSpPr/>
      </dsp:nvSpPr>
      <dsp:spPr>
        <a:xfrm>
          <a:off x="5438430" y="1741993"/>
          <a:ext cx="1590282" cy="13587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i-FI" sz="1100" b="1" kern="1200" dirty="0" smtClean="0"/>
            <a:t>Kehittämisprosessit</a:t>
          </a:r>
          <a:endParaRPr lang="fi-FI" sz="1100" b="1" kern="1200" dirty="0"/>
        </a:p>
        <a:p>
          <a:pPr marL="57150" lvl="1" indent="-57150" algn="l" defTabSz="488950">
            <a:lnSpc>
              <a:spcPct val="90000"/>
            </a:lnSpc>
            <a:spcBef>
              <a:spcPct val="0"/>
            </a:spcBef>
            <a:spcAft>
              <a:spcPct val="15000"/>
            </a:spcAft>
            <a:buChar char="••"/>
          </a:pPr>
          <a:r>
            <a:rPr lang="fi-FI" sz="1100" b="1" kern="1200" dirty="0" smtClean="0"/>
            <a:t>Koulutukset</a:t>
          </a:r>
          <a:endParaRPr lang="fi-FI" sz="1100" b="1" kern="1200" dirty="0"/>
        </a:p>
        <a:p>
          <a:pPr marL="57150" lvl="1" indent="-57150" algn="l" defTabSz="488950">
            <a:lnSpc>
              <a:spcPct val="90000"/>
            </a:lnSpc>
            <a:spcBef>
              <a:spcPct val="0"/>
            </a:spcBef>
            <a:spcAft>
              <a:spcPct val="15000"/>
            </a:spcAft>
            <a:buChar char="••"/>
          </a:pPr>
          <a:r>
            <a:rPr lang="fi-FI" sz="1100" b="1" kern="1200" dirty="0" smtClean="0"/>
            <a:t>Työnohjaus</a:t>
          </a:r>
          <a:endParaRPr lang="fi-FI" sz="1100" b="1" kern="1200" dirty="0"/>
        </a:p>
        <a:p>
          <a:pPr marL="57150" lvl="1" indent="-57150" algn="l" defTabSz="488950">
            <a:lnSpc>
              <a:spcPct val="90000"/>
            </a:lnSpc>
            <a:spcBef>
              <a:spcPct val="0"/>
            </a:spcBef>
            <a:spcAft>
              <a:spcPct val="15000"/>
            </a:spcAft>
            <a:buChar char="••"/>
          </a:pPr>
          <a:r>
            <a:rPr lang="fi-FI" sz="1100" b="1" kern="1200" dirty="0" err="1" smtClean="0"/>
            <a:t>Coaching</a:t>
          </a:r>
          <a:endParaRPr lang="fi-FI" sz="1100" b="1" kern="1200" dirty="0"/>
        </a:p>
        <a:p>
          <a:pPr marL="57150" lvl="1" indent="-57150" algn="l" defTabSz="488950">
            <a:lnSpc>
              <a:spcPct val="90000"/>
            </a:lnSpc>
            <a:spcBef>
              <a:spcPct val="0"/>
            </a:spcBef>
            <a:spcAft>
              <a:spcPct val="15000"/>
            </a:spcAft>
            <a:buChar char="••"/>
          </a:pPr>
          <a:r>
            <a:rPr lang="fi-FI" sz="1100" b="1" kern="1200" dirty="0" smtClean="0"/>
            <a:t>Tapamuutosohjelmat</a:t>
          </a:r>
          <a:endParaRPr lang="fi-FI" sz="1100" b="1" kern="1200" dirty="0"/>
        </a:p>
        <a:p>
          <a:pPr marL="57150" lvl="1" indent="-57150" algn="l" defTabSz="488950">
            <a:lnSpc>
              <a:spcPct val="90000"/>
            </a:lnSpc>
            <a:spcBef>
              <a:spcPct val="0"/>
            </a:spcBef>
            <a:spcAft>
              <a:spcPct val="15000"/>
            </a:spcAft>
            <a:buChar char="••"/>
          </a:pPr>
          <a:r>
            <a:rPr lang="fi-FI" sz="1100" b="1" kern="1200" dirty="0" smtClean="0"/>
            <a:t>Kriisikonsultaatiot</a:t>
          </a:r>
          <a:endParaRPr lang="fi-FI" sz="1100" b="1" kern="1200" dirty="0"/>
        </a:p>
      </dsp:txBody>
      <dsp:txXfrm>
        <a:off x="5478227" y="1781790"/>
        <a:ext cx="1510688" cy="12791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fi-FI" sz="1200"/>
            </a:lvl1pPr>
          </a:lstStyle>
          <a:p>
            <a:endParaRPr lang="fi-FI"/>
          </a:p>
        </p:txBody>
      </p:sp>
      <p:sp>
        <p:nvSpPr>
          <p:cNvPr id="3" name="Rectangle 2"/>
          <p:cNvSpPr>
            <a:spLocks noGrp="1"/>
          </p:cNvSpPr>
          <p:nvPr>
            <p:ph type="dt" sz="quarter" idx="1"/>
          </p:nvPr>
        </p:nvSpPr>
        <p:spPr>
          <a:xfrm>
            <a:off x="3884613" y="0"/>
            <a:ext cx="2971800" cy="457200"/>
          </a:xfrm>
          <a:prstGeom prst="rect">
            <a:avLst/>
          </a:prstGeom>
        </p:spPr>
        <p:txBody>
          <a:bodyPr vert="horz" rtlCol="0"/>
          <a:lstStyle>
            <a:lvl1pPr algn="r" latinLnBrk="0">
              <a:defRPr lang="fi-FI" sz="1200"/>
            </a:lvl1pPr>
          </a:lstStyle>
          <a:p>
            <a:fld id="{209DC4D6-251A-4E32-9F58-5EF63A864BC7}" type="datetimeFigureOut">
              <a:rPr lang="fi-FI" smtClean="0"/>
              <a:pPr/>
              <a:t>13.2.2017</a:t>
            </a:fld>
            <a:endParaRPr lang="fi-FI"/>
          </a:p>
        </p:txBody>
      </p:sp>
      <p:sp>
        <p:nvSpPr>
          <p:cNvPr id="4" name="Rectangle 3"/>
          <p:cNvSpPr>
            <a:spLocks noGrp="1"/>
          </p:cNvSpPr>
          <p:nvPr>
            <p:ph type="ftr" sz="quarter" idx="2"/>
          </p:nvPr>
        </p:nvSpPr>
        <p:spPr>
          <a:xfrm>
            <a:off x="0" y="8685213"/>
            <a:ext cx="2971800" cy="457200"/>
          </a:xfrm>
          <a:prstGeom prst="rect">
            <a:avLst/>
          </a:prstGeom>
        </p:spPr>
        <p:txBody>
          <a:bodyPr vert="horz" rtlCol="0" anchor="b"/>
          <a:lstStyle>
            <a:lvl1pPr algn="l" latinLnBrk="0">
              <a:defRPr lang="fi-FI" sz="1200"/>
            </a:lvl1pPr>
          </a:lstStyle>
          <a:p>
            <a:endParaRPr lang="fi-FI"/>
          </a:p>
        </p:txBody>
      </p:sp>
      <p:sp>
        <p:nvSpPr>
          <p:cNvPr id="5" name="Rectangl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fi-FI" sz="1200"/>
            </a:lvl1pPr>
          </a:lstStyle>
          <a:p>
            <a:fld id="{8457CA08-D0DF-4B92-803D-2F678DDCE254}" type="slidenum">
              <a:rPr lang="fi-FI" smtClean="0"/>
              <a:pPr/>
              <a:t>‹#›</a:t>
            </a:fld>
            <a:endParaRPr lang="fi-FI"/>
          </a:p>
        </p:txBody>
      </p:sp>
    </p:spTree>
    <p:extLst>
      <p:ext uri="{BB962C8B-B14F-4D97-AF65-F5344CB8AC3E}">
        <p14:creationId xmlns:p14="http://schemas.microsoft.com/office/powerpoint/2010/main" val="123562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fi-FI" sz="1200"/>
            </a:lvl1pPr>
          </a:lstStyle>
          <a:p>
            <a:endParaRPr lang="fi-FI"/>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fi-FI" sz="1200"/>
            </a:lvl1pPr>
          </a:lstStyle>
          <a:p>
            <a:fld id="{FE1E7E57-1F10-4268-99D2-CEDBAC6DAB5A}" type="datetimeFigureOut">
              <a:pPr/>
              <a:t>13.2.2017</a:t>
            </a:fld>
            <a:endParaRPr lang="fi-FI"/>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fi-FI"/>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fi-FI" sz="1200"/>
            </a:lvl1pPr>
          </a:lstStyle>
          <a:p>
            <a:endParaRPr lang="fi-FI"/>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i-FI" sz="1200"/>
            </a:lvl1pPr>
          </a:lstStyle>
          <a:p>
            <a:fld id="{1D2386A3-2E31-4C9B-B0BE-45709ADB9841}" type="slidenum">
              <a:pPr/>
              <a:t>‹#›</a:t>
            </a:fld>
            <a:endParaRPr lang="fi-FI"/>
          </a:p>
        </p:txBody>
      </p:sp>
    </p:spTree>
    <p:extLst>
      <p:ext uri="{BB962C8B-B14F-4D97-AF65-F5344CB8AC3E}">
        <p14:creationId xmlns:p14="http://schemas.microsoft.com/office/powerpoint/2010/main" val="2816284068"/>
      </p:ext>
    </p:extLst>
  </p:cSld>
  <p:clrMap bg1="lt1" tx1="dk1" bg2="lt2" tx2="dk2" accent1="accent1" accent2="accent2" accent3="accent3" accent4="accent4" accent5="accent5" accent6="accent6" hlink="hlink" folHlink="folHlink"/>
  <p:notesStyle>
    <a:lvl1pPr marL="0" algn="l" rtl="0" latinLnBrk="0">
      <a:defRPr lang="fi-FI" sz="1200" kern="1200">
        <a:solidFill>
          <a:schemeClr val="tx1"/>
        </a:solidFill>
        <a:latin typeface="+mn-lt"/>
        <a:ea typeface="+mn-ea"/>
        <a:cs typeface="+mn-cs"/>
      </a:defRPr>
    </a:lvl1pPr>
    <a:lvl2pPr marL="457200" algn="l" rtl="0">
      <a:defRPr lang="fi-FI" sz="1200" kern="1200">
        <a:solidFill>
          <a:schemeClr val="tx1"/>
        </a:solidFill>
        <a:latin typeface="+mn-lt"/>
        <a:ea typeface="+mn-ea"/>
        <a:cs typeface="+mn-cs"/>
      </a:defRPr>
    </a:lvl2pPr>
    <a:lvl3pPr marL="914400" algn="l" rtl="0">
      <a:defRPr lang="fi-FI" sz="1200" kern="1200">
        <a:solidFill>
          <a:schemeClr val="tx1"/>
        </a:solidFill>
        <a:latin typeface="+mn-lt"/>
        <a:ea typeface="+mn-ea"/>
        <a:cs typeface="+mn-cs"/>
      </a:defRPr>
    </a:lvl3pPr>
    <a:lvl4pPr marL="1371600" algn="l" rtl="0">
      <a:defRPr lang="fi-FI" sz="1200" kern="1200">
        <a:solidFill>
          <a:schemeClr val="tx1"/>
        </a:solidFill>
        <a:latin typeface="+mn-lt"/>
        <a:ea typeface="+mn-ea"/>
        <a:cs typeface="+mn-cs"/>
      </a:defRPr>
    </a:lvl4pPr>
    <a:lvl5pPr marL="1828800" algn="l" rtl="0">
      <a:defRPr lang="fi-FI" sz="1200" kern="1200">
        <a:solidFill>
          <a:schemeClr val="tx1"/>
        </a:solidFill>
        <a:latin typeface="+mn-lt"/>
        <a:ea typeface="+mn-ea"/>
        <a:cs typeface="+mn-cs"/>
      </a:defRPr>
    </a:lvl5pPr>
    <a:lvl6pPr marL="2286000" algn="l" rtl="0">
      <a:defRPr lang="fi-FI" sz="1200" kern="1200">
        <a:solidFill>
          <a:schemeClr val="tx1"/>
        </a:solidFill>
        <a:latin typeface="+mn-lt"/>
        <a:ea typeface="+mn-ea"/>
        <a:cs typeface="+mn-cs"/>
      </a:defRPr>
    </a:lvl6pPr>
    <a:lvl7pPr marL="2743200" algn="l" rtl="0">
      <a:defRPr lang="fi-FI" sz="1200" kern="1200">
        <a:solidFill>
          <a:schemeClr val="tx1"/>
        </a:solidFill>
        <a:latin typeface="+mn-lt"/>
        <a:ea typeface="+mn-ea"/>
        <a:cs typeface="+mn-cs"/>
      </a:defRPr>
    </a:lvl7pPr>
    <a:lvl8pPr marL="3200400" algn="l" rtl="0">
      <a:defRPr lang="fi-FI" sz="1200" kern="1200">
        <a:solidFill>
          <a:schemeClr val="tx1"/>
        </a:solidFill>
        <a:latin typeface="+mn-lt"/>
        <a:ea typeface="+mn-ea"/>
        <a:cs typeface="+mn-cs"/>
      </a:defRPr>
    </a:lvl8pPr>
    <a:lvl9pPr marL="3657600" algn="l" rtl="0">
      <a:defRPr lang="fi-FI"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err="1" smtClean="0"/>
              <a:t>Awen</a:t>
            </a:r>
            <a:r>
              <a:rPr lang="fi-FI" baseline="0" dirty="0" smtClean="0"/>
              <a:t> on yritys, joka tarjoaa työhyvinvoinnin asiantuntijapalveluita koko Suomen alueella.</a:t>
            </a:r>
          </a:p>
          <a:p>
            <a:endParaRPr lang="fi-FI" baseline="0" dirty="0" smtClean="0"/>
          </a:p>
          <a:p>
            <a:r>
              <a:rPr lang="fi-FI" baseline="0" dirty="0" err="1" smtClean="0"/>
              <a:t>Asaiakaslähtöinen</a:t>
            </a:r>
            <a:r>
              <a:rPr lang="fi-FI" baseline="0" dirty="0" smtClean="0"/>
              <a:t>, rohkea ja vaikuttava toiminta on kaiken tekemisen perusta.</a:t>
            </a:r>
          </a:p>
          <a:p>
            <a:endParaRPr lang="fi-FI" baseline="0" dirty="0" smtClean="0"/>
          </a:p>
          <a:p>
            <a:r>
              <a:rPr lang="fi-FI" baseline="0" dirty="0" smtClean="0"/>
              <a:t>Tällä hetkellä </a:t>
            </a:r>
            <a:r>
              <a:rPr lang="fi-FI" baseline="0" dirty="0" err="1" smtClean="0"/>
              <a:t>asiakkuuksien</a:t>
            </a:r>
            <a:r>
              <a:rPr lang="fi-FI" baseline="0" dirty="0" smtClean="0"/>
              <a:t> painopistealueet ovat. Pääkaupunkiseutu, Tampere, Pori(Satakunta laajemmin), Turku (Varsinaissuomi) ja Pohjanmaa.</a:t>
            </a:r>
          </a:p>
          <a:p>
            <a:endParaRPr lang="fi-FI" baseline="0" dirty="0" smtClean="0"/>
          </a:p>
          <a:p>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1</a:t>
            </a:fld>
            <a:endParaRPr lang="fi-FI"/>
          </a:p>
        </p:txBody>
      </p:sp>
    </p:spTree>
    <p:extLst>
      <p:ext uri="{BB962C8B-B14F-4D97-AF65-F5344CB8AC3E}">
        <p14:creationId xmlns:p14="http://schemas.microsoft.com/office/powerpoint/2010/main" val="99242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Nämä</a:t>
            </a:r>
            <a:r>
              <a:rPr lang="fi-FI" baseline="0" dirty="0" smtClean="0"/>
              <a:t> on niitä tilanteita kun yleensä ”omat voimat eivät riitä”.</a:t>
            </a:r>
          </a:p>
          <a:p>
            <a:endParaRPr lang="fi-FI" baseline="0" dirty="0" smtClean="0"/>
          </a:p>
          <a:p>
            <a:r>
              <a:rPr lang="fi-FI" baseline="0" dirty="0" smtClean="0"/>
              <a:t>Ulkopuolinen, objektiivinen taho on välttämätön.</a:t>
            </a:r>
          </a:p>
          <a:p>
            <a:endParaRPr lang="fi-FI" baseline="0" dirty="0" smtClean="0"/>
          </a:p>
          <a:p>
            <a:r>
              <a:rPr lang="fi-FI" baseline="0" dirty="0" smtClean="0"/>
              <a:t>Työpaikkakiusaaminen on rikos ja siihen täytyy suhtautua kuolemanvakavasti.</a:t>
            </a:r>
          </a:p>
          <a:p>
            <a:endParaRPr lang="fi-FI" baseline="0" dirty="0" smtClean="0"/>
          </a:p>
          <a:p>
            <a:r>
              <a:rPr lang="fi-FI" baseline="0" dirty="0" smtClean="0"/>
              <a:t>Mikäli näitä ei hoideta oikeiden ihmisten kanssa ja oikeaan aikaan (kiusaaminen ja </a:t>
            </a:r>
            <a:r>
              <a:rPr lang="fi-FI" baseline="0" dirty="0" err="1" smtClean="0"/>
              <a:t>konfliktiti</a:t>
            </a:r>
            <a:r>
              <a:rPr lang="fi-FI" baseline="0" dirty="0" smtClean="0"/>
              <a:t>), seuraukset ovat mittavat. Yleensä aina jonkinasteinen oikeusprosessi.</a:t>
            </a:r>
            <a:endParaRPr lang="fi-FI" dirty="0"/>
          </a:p>
        </p:txBody>
      </p:sp>
      <p:sp>
        <p:nvSpPr>
          <p:cNvPr id="4" name="Dian numeron paikkamerkki 3"/>
          <p:cNvSpPr>
            <a:spLocks noGrp="1"/>
          </p:cNvSpPr>
          <p:nvPr>
            <p:ph type="sldNum" sz="quarter" idx="10"/>
          </p:nvPr>
        </p:nvSpPr>
        <p:spPr/>
        <p:txBody>
          <a:bodyPr/>
          <a:lstStyle/>
          <a:p>
            <a:fld id="{1D2386A3-2E31-4C9B-B0BE-45709ADB9841}" type="slidenum">
              <a:rPr lang="uk-UA" smtClean="0"/>
              <a:pPr/>
              <a:t>10</a:t>
            </a:fld>
            <a:endParaRPr lang="uk-UA"/>
          </a:p>
        </p:txBody>
      </p:sp>
    </p:spTree>
    <p:extLst>
      <p:ext uri="{BB962C8B-B14F-4D97-AF65-F5344CB8AC3E}">
        <p14:creationId xmlns:p14="http://schemas.microsoft.com/office/powerpoint/2010/main" val="122610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smtClean="0"/>
          </a:p>
          <a:p>
            <a:r>
              <a:rPr lang="fi-FI" dirty="0" smtClean="0"/>
              <a:t>Myönteisyys </a:t>
            </a:r>
            <a:r>
              <a:rPr lang="fi-FI" dirty="0" smtClean="0"/>
              <a:t>ei ole sitä, että asioiden uskotellaan olevan parhain päin ja muuhun viittaavat tosiasiat vaietaan kuoliaaksi. Myönteisyydestä päinvastoin seuraa se, että jokaiseen epäkohtaan tartutaan ja virheet ja puutteet nostetaan saman tien pöydälle. Myönteinen tapa suhtautua siihen, että asiat ovat pielessä, on sen toteaminen, että ne voidaan korjata. Kun toimeen tartutaan heti, pian on taas yksi asia saatu käännetyksi oikein </a:t>
            </a:r>
            <a:r>
              <a:rPr lang="fi-FI" dirty="0" smtClean="0"/>
              <a:t>päin.</a:t>
            </a:r>
          </a:p>
          <a:p>
            <a:endParaRPr lang="fi-FI" dirty="0" smtClean="0"/>
          </a:p>
          <a:p>
            <a:r>
              <a:rPr lang="fi-FI" dirty="0" smtClean="0"/>
              <a:t>Myönteisyydellä </a:t>
            </a:r>
            <a:r>
              <a:rPr lang="fi-FI" dirty="0" smtClean="0"/>
              <a:t>on suuri vaikutus yhteisön hyvinvointiin. Työyhteisö, jossa asiat on totuttu näkemään myönteisesti, on olennaisesti energisempi ja hyvinvoivempi kuin synkkämielisten muodostama työporukka. Mutta vielä suurempi merkitys niin myönteisyydellä kuin sen puutteellakin on yksilötasolla. Myönteinen ihminen saa asenteestaan voimia apeassakin ympäristössä, kun taas pessimisti vaipuu omaan surkeuteensa, vaikka ympäröivä seura olisi kuinka hilpeää ja </a:t>
            </a:r>
            <a:r>
              <a:rPr lang="fi-FI" dirty="0" smtClean="0"/>
              <a:t>iloluontoista.</a:t>
            </a:r>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11</a:t>
            </a:fld>
            <a:endParaRPr lang="fi-FI"/>
          </a:p>
        </p:txBody>
      </p:sp>
    </p:spTree>
    <p:extLst>
      <p:ext uri="{BB962C8B-B14F-4D97-AF65-F5344CB8AC3E}">
        <p14:creationId xmlns:p14="http://schemas.microsoft.com/office/powerpoint/2010/main" val="136901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Kuinka paljon aivotoiminnasta ja ajattelusta jää pimentoon.</a:t>
            </a:r>
            <a:r>
              <a:rPr lang="fi-FI" baseline="0" dirty="0" smtClean="0"/>
              <a:t> Jää muilta näkemättä. Sisäinen puhe, tulkintaa, miten käsitetään maailmaa, tunnistetut tunteet ja tunnistamattomat. </a:t>
            </a:r>
          </a:p>
          <a:p>
            <a:endParaRPr lang="fi-FI" baseline="0" dirty="0" smtClean="0"/>
          </a:p>
          <a:p>
            <a:r>
              <a:rPr lang="fi-FI" baseline="0" dirty="0" smtClean="0"/>
              <a:t>Tunteet säädellään mitä näytetään. </a:t>
            </a:r>
          </a:p>
          <a:p>
            <a:endParaRPr lang="fi-FI" baseline="0" dirty="0" smtClean="0"/>
          </a:p>
          <a:p>
            <a:r>
              <a:rPr lang="fi-FI" baseline="0" dirty="0" smtClean="0"/>
              <a:t>Ajattelun ja tunteiden summana tulee käyttäytyminen joka näkyy ulospäin. Sitten valitsen alanko toimimaan vai istunko hiljaa. </a:t>
            </a:r>
          </a:p>
          <a:p>
            <a:endParaRPr lang="fi-FI" baseline="0" dirty="0" smtClean="0"/>
          </a:p>
          <a:p>
            <a:r>
              <a:rPr lang="fi-FI" baseline="0" dirty="0" smtClean="0"/>
              <a:t>Käyttäytymisen </a:t>
            </a:r>
            <a:r>
              <a:rPr lang="fi-FI" baseline="0" dirty="0" err="1" smtClean="0"/>
              <a:t>lopputulemana</a:t>
            </a:r>
            <a:r>
              <a:rPr lang="fi-FI" baseline="0" dirty="0" smtClean="0"/>
              <a:t> tulee sitten tulokset. Reagointi eri tilanteissa. Kuinka valitsemme tehdä ja toimia eri tilanteissa. Onko se sitten hyvää vai huonoa valitsemme itse.</a:t>
            </a:r>
          </a:p>
          <a:p>
            <a:endParaRPr lang="fi-FI" baseline="0" dirty="0" smtClean="0"/>
          </a:p>
          <a:p>
            <a:r>
              <a:rPr lang="fi-FI" dirty="0" err="1" smtClean="0"/>
              <a:t>Esim</a:t>
            </a:r>
            <a:r>
              <a:rPr lang="fi-FI" dirty="0" smtClean="0"/>
              <a:t> tulen töihin ja näen että työpinoja on paljon.</a:t>
            </a:r>
            <a:r>
              <a:rPr lang="fi-FI" baseline="0" dirty="0" smtClean="0"/>
              <a:t> Käyn sisäistä keskustelua itseni kanssa mistä aloitan, miten toimin. Kukaan ei näe tätä omaa pohdintaa. Sitten voin jakaa tämän asian vaikka työkaverin kanssa ja hän päättää ryhtyä auttamaan. Tai sitten en jaa asiaa jolloin joko alan itse toimimaan tai jätän tekemättä. Omat ratkaisut on valinta. </a:t>
            </a:r>
          </a:p>
          <a:p>
            <a:endParaRPr lang="fi-FI" baseline="0" dirty="0" smtClean="0"/>
          </a:p>
          <a:p>
            <a:r>
              <a:rPr lang="fi-FI" baseline="0" dirty="0" smtClean="0"/>
              <a:t>Käyttäytyminen voi olla myös negatiivista. Tulen työpaikalle ja näen ne työt alkaa harmittaa ja kohdistan pahan olon työkaveriin. Käyttäytyminen ja toiminta johtaa ihan vääriin tuloksiin.</a:t>
            </a:r>
          </a:p>
          <a:p>
            <a:endParaRPr lang="fi-FI" dirty="0"/>
          </a:p>
        </p:txBody>
      </p:sp>
      <p:sp>
        <p:nvSpPr>
          <p:cNvPr id="4" name="Dian numeron paikkamerkki 3"/>
          <p:cNvSpPr>
            <a:spLocks noGrp="1"/>
          </p:cNvSpPr>
          <p:nvPr>
            <p:ph type="sldNum" sz="quarter" idx="10"/>
          </p:nvPr>
        </p:nvSpPr>
        <p:spPr/>
        <p:txBody>
          <a:bodyPr/>
          <a:lstStyle/>
          <a:p>
            <a:fld id="{1D2386A3-2E31-4C9B-B0BE-45709ADB9841}" type="slidenum">
              <a:rPr lang="uk-UA" smtClean="0"/>
              <a:pPr/>
              <a:t>12</a:t>
            </a:fld>
            <a:endParaRPr lang="uk-UA"/>
          </a:p>
        </p:txBody>
      </p:sp>
    </p:spTree>
    <p:extLst>
      <p:ext uri="{BB962C8B-B14F-4D97-AF65-F5344CB8AC3E}">
        <p14:creationId xmlns:p14="http://schemas.microsoft.com/office/powerpoint/2010/main" val="334120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sz="1200" b="1" kern="1200" dirty="0" smtClean="0">
                <a:solidFill>
                  <a:schemeClr val="tx1"/>
                </a:solidFill>
                <a:effectLst/>
                <a:latin typeface="+mn-lt"/>
                <a:ea typeface="+mn-ea"/>
                <a:cs typeface="+mn-cs"/>
              </a:rPr>
              <a:t>Itsensä johtaminen on asioiden laittamista tärkeysjärjestykseen oman arvomaailman mukaisesti tässä muutamia asioita</a:t>
            </a:r>
            <a:r>
              <a:rPr lang="fi-FI" sz="1200" b="1" kern="1200" baseline="0" dirty="0" smtClean="0">
                <a:solidFill>
                  <a:schemeClr val="tx1"/>
                </a:solidFill>
                <a:effectLst/>
                <a:latin typeface="+mn-lt"/>
                <a:ea typeface="+mn-ea"/>
                <a:cs typeface="+mn-cs"/>
              </a:rPr>
              <a:t> siihen liittyen.</a:t>
            </a:r>
            <a:endParaRPr lang="fi-FI" sz="1200" b="1"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Oman mielen johtamisessa painottuu yksilön kyky ohjata omia tunteitaan, ajatuksiaan, tahtoaan sekä uudistaa omia asenteitaan ja toimintaa. Se on itsetuntemusta, innostuksen löytämistä, tavoitteellisuutta, muiden huomioimista, muutosten hallintaa sekä positiivista asennoitumista mm. erilaisten mahdollisuuksien löytämiseen.</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Se on ikään kuin itsensä johtamisen psyykkinen puoli. </a:t>
            </a: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Itsensä johtaminen sisältää oman mielen johtamisen lisäksi</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itsensä toteuttamista, ammatillista osaamista ja sen kehittämistä</a:t>
            </a:r>
          </a:p>
          <a:p>
            <a:r>
              <a:rPr lang="fi-FI" sz="1200" kern="1200" dirty="0" smtClean="0">
                <a:solidFill>
                  <a:schemeClr val="tx1"/>
                </a:solidFill>
                <a:effectLst/>
                <a:latin typeface="+mn-lt"/>
                <a:ea typeface="+mn-ea"/>
                <a:cs typeface="+mn-cs"/>
              </a:rPr>
              <a:t> ajanhallintaa, sosiaalisia suhteita </a:t>
            </a:r>
          </a:p>
          <a:p>
            <a:r>
              <a:rPr lang="fi-FI" sz="1200" kern="1200" dirty="0" smtClean="0">
                <a:solidFill>
                  <a:schemeClr val="tx1"/>
                </a:solidFill>
                <a:effectLst/>
                <a:latin typeface="+mn-lt"/>
                <a:ea typeface="+mn-ea"/>
                <a:cs typeface="+mn-cs"/>
              </a:rPr>
              <a:t>fyysisestä kunnosta huolehtimista: uni, liikunta, ravinto</a:t>
            </a:r>
          </a:p>
          <a:p>
            <a:r>
              <a:rPr lang="fi-FI" sz="1200" kern="1200" dirty="0" smtClean="0">
                <a:solidFill>
                  <a:schemeClr val="tx1"/>
                </a:solidFill>
                <a:effectLst/>
                <a:latin typeface="+mn-lt"/>
                <a:ea typeface="+mn-ea"/>
                <a:cs typeface="+mn-cs"/>
              </a:rPr>
              <a:t>sekä taloudellista pärjäämistä. </a:t>
            </a: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Itsensä johtaminen on kokonaisuudessaan elämäntapa.</a:t>
            </a:r>
          </a:p>
          <a:p>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2386A3-2E31-4C9B-B0BE-45709ADB9841}" type="slidenum">
              <a:rPr lang="fi-FI" smtClean="0"/>
              <a:pPr/>
              <a:t>13</a:t>
            </a:fld>
            <a:endParaRPr lang="fi-FI"/>
          </a:p>
        </p:txBody>
      </p:sp>
    </p:spTree>
    <p:extLst>
      <p:ext uri="{BB962C8B-B14F-4D97-AF65-F5344CB8AC3E}">
        <p14:creationId xmlns:p14="http://schemas.microsoft.com/office/powerpoint/2010/main" val="785177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Mihin asioihin voin työssäni itse vaikuttaa? Hallinnan tunteen kehittäminen (mukaillen Salmimies &amp; Ruutu 2009: 124).</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 Ajanhallinnan perustana on tutkia, mihin aikaa kuluu. Seuraavaksi on tärkeää päättää, mitkä asiat omassa elämässä ovat panostamisen ja sitoutumisen arvoisia. Itse ajankäytössä on helppo tehdä valinta tärkeän ja vähemmän tärkeän vaihtoehdon välillä, mutta asia on monimutkaisempi silloin, kun hyviä vaihtoehtoja on useampia. </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Ihmisille syntyy usein kiire siitä, kun asiaa miettimättä reagoi muiden ihmisten odotuksiin. On hyvä miettiä ensin, mihin on ryhtymässä. </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On myös muistettava, että mikäli haluaa jotain tiettyä asiaa elämässä, tarkoittaa se usein jostain toisesta asiasta luopumisesta. </a:t>
            </a:r>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14</a:t>
            </a:fld>
            <a:endParaRPr lang="fi-FI"/>
          </a:p>
        </p:txBody>
      </p:sp>
    </p:spTree>
    <p:extLst>
      <p:ext uri="{BB962C8B-B14F-4D97-AF65-F5344CB8AC3E}">
        <p14:creationId xmlns:p14="http://schemas.microsoft.com/office/powerpoint/2010/main" val="183267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i-FI" sz="1200" kern="1200" dirty="0" smtClean="0">
                <a:solidFill>
                  <a:schemeClr val="tx1"/>
                </a:solidFill>
                <a:effectLst/>
                <a:latin typeface="+mn-lt"/>
                <a:ea typeface="+mn-ea"/>
                <a:cs typeface="+mn-cs"/>
              </a:rPr>
              <a:t> </a:t>
            </a:r>
          </a:p>
          <a:p>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Työyhteisölle: </a:t>
            </a:r>
          </a:p>
          <a:p>
            <a:r>
              <a:rPr lang="fi-FI" sz="1200" b="0" kern="1200" dirty="0" smtClean="0">
                <a:solidFill>
                  <a:schemeClr val="tx1"/>
                </a:solidFill>
                <a:effectLst/>
                <a:latin typeface="+mn-lt"/>
                <a:ea typeface="+mn-ea"/>
                <a:cs typeface="+mn-cs"/>
              </a:rPr>
              <a:t>Modernissa </a:t>
            </a:r>
            <a:r>
              <a:rPr lang="fi-FI" sz="1200" b="0" kern="1200" dirty="0" smtClean="0">
                <a:solidFill>
                  <a:schemeClr val="tx1"/>
                </a:solidFill>
                <a:effectLst/>
                <a:latin typeface="+mn-lt"/>
                <a:ea typeface="+mn-ea"/>
                <a:cs typeface="+mn-cs"/>
              </a:rPr>
              <a:t>palveluyhteiskunnassa on aina vain vähemmän niitä töitä, joissa ihminen selviää alusta loppuun pelkästään oman itsensä ja osaamisensa varassa. Työtä tehdään tiimeissä, työryhmissä ja verkostoissa. Yksi jatkaa työtä siitä, mihin toinen sen lopetti, ja oman osuutensa tehtyään antaa vuoron kolmannelle. Tästä kaikesta seuraa, että yhteisön toimivuudella tai toimimattomuudella on suora vaikutus työn tuloksiin. Ihmisten välinen kitka näkyy väistämättä työn jäljessä. Parasta mahdollista tulosta ei synny, ellei työyhteisö puhalla yhteen </a:t>
            </a:r>
            <a:r>
              <a:rPr lang="fi-FI" sz="1200" b="0" kern="1200" dirty="0" smtClean="0">
                <a:solidFill>
                  <a:schemeClr val="tx1"/>
                </a:solidFill>
                <a:effectLst/>
                <a:latin typeface="+mn-lt"/>
                <a:ea typeface="+mn-ea"/>
                <a:cs typeface="+mn-cs"/>
              </a:rPr>
              <a:t>hiileen</a:t>
            </a:r>
            <a:endParaRPr lang="fi-FI" sz="1200" kern="1200" dirty="0" smtClean="0">
              <a:solidFill>
                <a:schemeClr val="tx1"/>
              </a:solidFill>
              <a:effectLst/>
              <a:latin typeface="+mn-lt"/>
              <a:ea typeface="+mn-ea"/>
              <a:cs typeface="+mn-cs"/>
            </a:endParaRPr>
          </a:p>
          <a:p>
            <a:endParaRPr lang="fi-FI" sz="1200" kern="1200" dirty="0" smtClean="0">
              <a:solidFill>
                <a:schemeClr val="tx1"/>
              </a:solidFill>
              <a:effectLst/>
              <a:latin typeface="+mn-lt"/>
              <a:ea typeface="+mn-ea"/>
              <a:cs typeface="+mn-cs"/>
            </a:endParaRPr>
          </a:p>
          <a:p>
            <a:r>
              <a:rPr lang="fi-FI" sz="1200" kern="1200" dirty="0" err="1" smtClean="0">
                <a:solidFill>
                  <a:schemeClr val="tx1"/>
                </a:solidFill>
                <a:effectLst/>
                <a:latin typeface="+mn-lt"/>
                <a:ea typeface="+mn-ea"/>
                <a:cs typeface="+mn-cs"/>
              </a:rPr>
              <a:t>Työhyvinvointi</a:t>
            </a:r>
            <a:r>
              <a:rPr lang="fi-FI" sz="1200" kern="1200" dirty="0" smtClean="0">
                <a:solidFill>
                  <a:schemeClr val="tx1"/>
                </a:solidFill>
                <a:effectLst/>
                <a:latin typeface="+mn-lt"/>
                <a:ea typeface="+mn-ea"/>
                <a:cs typeface="+mn-cs"/>
              </a:rPr>
              <a:t> parantaa </a:t>
            </a:r>
            <a:r>
              <a:rPr lang="fi-FI" sz="1200" kern="1200" dirty="0" err="1" smtClean="0">
                <a:solidFill>
                  <a:schemeClr val="tx1"/>
                </a:solidFill>
                <a:effectLst/>
                <a:latin typeface="+mn-lt"/>
                <a:ea typeface="+mn-ea"/>
                <a:cs typeface="+mn-cs"/>
              </a:rPr>
              <a:t>tyo</a:t>
            </a:r>
            <a:r>
              <a:rPr lang="fi-FI" sz="1200" kern="1200" dirty="0" smtClean="0">
                <a:solidFill>
                  <a:schemeClr val="tx1"/>
                </a:solidFill>
                <a:effectLst/>
                <a:latin typeface="+mn-lt"/>
                <a:ea typeface="+mn-ea"/>
                <a:cs typeface="+mn-cs"/>
              </a:rPr>
              <a:t>̈- motivaatiota, </a:t>
            </a:r>
            <a:r>
              <a:rPr lang="fi-FI" sz="1200" kern="1200" dirty="0" err="1" smtClean="0">
                <a:solidFill>
                  <a:schemeClr val="tx1"/>
                </a:solidFill>
                <a:effectLst/>
                <a:latin typeface="+mn-lt"/>
                <a:ea typeface="+mn-ea"/>
                <a:cs typeface="+mn-cs"/>
              </a:rPr>
              <a:t>työssa</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viihtymista</a:t>
            </a:r>
            <a:r>
              <a:rPr lang="fi-FI" sz="1200" kern="1200" dirty="0" smtClean="0">
                <a:solidFill>
                  <a:schemeClr val="tx1"/>
                </a:solidFill>
                <a:effectLst/>
                <a:latin typeface="+mn-lt"/>
                <a:ea typeface="+mn-ea"/>
                <a:cs typeface="+mn-cs"/>
              </a:rPr>
              <a:t>̈, jaksamista ja </a:t>
            </a:r>
            <a:r>
              <a:rPr lang="fi-FI" sz="1200" kern="1200" dirty="0" err="1" smtClean="0">
                <a:solidFill>
                  <a:schemeClr val="tx1"/>
                </a:solidFill>
                <a:effectLst/>
                <a:latin typeface="+mn-lt"/>
                <a:ea typeface="+mn-ea"/>
                <a:cs typeface="+mn-cs"/>
              </a:rPr>
              <a:t>työtehoa</a:t>
            </a:r>
            <a:r>
              <a:rPr lang="fi-FI" sz="1200" kern="1200" dirty="0" smtClean="0">
                <a:solidFill>
                  <a:schemeClr val="tx1"/>
                </a:solidFill>
                <a:effectLst/>
                <a:latin typeface="+mn-lt"/>
                <a:ea typeface="+mn-ea"/>
                <a:cs typeface="+mn-cs"/>
              </a:rPr>
              <a:t>. </a:t>
            </a:r>
            <a:endParaRPr lang="fi-FI" dirty="0" smtClean="0">
              <a:effectLst/>
            </a:endParaRPr>
          </a:p>
          <a:p>
            <a:r>
              <a:rPr lang="fi-FI" sz="1200" kern="1200" dirty="0" smtClean="0">
                <a:solidFill>
                  <a:schemeClr val="tx1"/>
                </a:solidFill>
                <a:effectLst/>
                <a:latin typeface="+mn-lt"/>
                <a:ea typeface="+mn-ea"/>
                <a:cs typeface="+mn-cs"/>
              </a:rPr>
              <a:t> Tiedonkulku ja vuorovaikutus paranevat, ongelmista </a:t>
            </a:r>
            <a:r>
              <a:rPr lang="fi-FI" sz="1200" kern="1200" dirty="0" err="1" smtClean="0">
                <a:solidFill>
                  <a:schemeClr val="tx1"/>
                </a:solidFill>
                <a:effectLst/>
                <a:latin typeface="+mn-lt"/>
                <a:ea typeface="+mn-ea"/>
                <a:cs typeface="+mn-cs"/>
              </a:rPr>
              <a:t>uskalle</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taan</a:t>
            </a:r>
            <a:r>
              <a:rPr lang="fi-FI" sz="1200" kern="1200" dirty="0" smtClean="0">
                <a:solidFill>
                  <a:schemeClr val="tx1"/>
                </a:solidFill>
                <a:effectLst/>
                <a:latin typeface="+mn-lt"/>
                <a:ea typeface="+mn-ea"/>
                <a:cs typeface="+mn-cs"/>
              </a:rPr>
              <a:t> puhua ja </a:t>
            </a:r>
            <a:r>
              <a:rPr lang="fi-FI" sz="1200" kern="1200" dirty="0" err="1" smtClean="0">
                <a:solidFill>
                  <a:schemeClr val="tx1"/>
                </a:solidFill>
                <a:effectLst/>
                <a:latin typeface="+mn-lt"/>
                <a:ea typeface="+mn-ea"/>
                <a:cs typeface="+mn-cs"/>
              </a:rPr>
              <a:t>yhteistyo</a:t>
            </a:r>
            <a:r>
              <a:rPr lang="fi-FI" sz="1200" kern="1200" dirty="0" smtClean="0">
                <a:solidFill>
                  <a:schemeClr val="tx1"/>
                </a:solidFill>
                <a:effectLst/>
                <a:latin typeface="+mn-lt"/>
                <a:ea typeface="+mn-ea"/>
                <a:cs typeface="+mn-cs"/>
              </a:rPr>
              <a:t>̈ sujuu. </a:t>
            </a:r>
            <a:endParaRPr lang="fi-FI" dirty="0" smtClean="0">
              <a:effectLst/>
            </a:endParaRPr>
          </a:p>
          <a:p>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Työyhteisön</a:t>
            </a:r>
            <a:r>
              <a:rPr lang="fi-FI" sz="1200" kern="1200" dirty="0" smtClean="0">
                <a:solidFill>
                  <a:schemeClr val="tx1"/>
                </a:solidFill>
                <a:effectLst/>
                <a:latin typeface="+mn-lt"/>
                <a:ea typeface="+mn-ea"/>
                <a:cs typeface="+mn-cs"/>
              </a:rPr>
              <a:t> selviytyminen konflikti- ja muutostilanteissa paranee. </a:t>
            </a:r>
            <a:endParaRPr lang="fi-FI" dirty="0" smtClean="0">
              <a:effectLst/>
            </a:endParaRPr>
          </a:p>
          <a:p>
            <a:r>
              <a:rPr lang="fi-FI" sz="1200" kern="1200" dirty="0" smtClean="0">
                <a:solidFill>
                  <a:schemeClr val="tx1"/>
                </a:solidFill>
                <a:effectLst/>
                <a:latin typeface="+mn-lt"/>
                <a:ea typeface="+mn-ea"/>
                <a:cs typeface="+mn-cs"/>
              </a:rPr>
              <a:t> Terveysriskit </a:t>
            </a:r>
            <a:r>
              <a:rPr lang="fi-FI" sz="1200" kern="1200" dirty="0" err="1" smtClean="0">
                <a:solidFill>
                  <a:schemeClr val="tx1"/>
                </a:solidFill>
                <a:effectLst/>
                <a:latin typeface="+mn-lt"/>
                <a:ea typeface="+mn-ea"/>
                <a:cs typeface="+mn-cs"/>
              </a:rPr>
              <a:t>vähenevät</a:t>
            </a:r>
            <a:r>
              <a:rPr lang="fi-FI" sz="1200" kern="1200" dirty="0" smtClean="0">
                <a:solidFill>
                  <a:schemeClr val="tx1"/>
                </a:solidFill>
                <a:effectLst/>
                <a:latin typeface="+mn-lt"/>
                <a:ea typeface="+mn-ea"/>
                <a:cs typeface="+mn-cs"/>
              </a:rPr>
              <a:t> samoin kuin </a:t>
            </a:r>
            <a:r>
              <a:rPr lang="fi-FI" sz="1200" kern="1200" dirty="0" err="1" smtClean="0">
                <a:solidFill>
                  <a:schemeClr val="tx1"/>
                </a:solidFill>
                <a:effectLst/>
                <a:latin typeface="+mn-lt"/>
                <a:ea typeface="+mn-ea"/>
                <a:cs typeface="+mn-cs"/>
              </a:rPr>
              <a:t>työtapaturmat</a:t>
            </a:r>
            <a:r>
              <a:rPr lang="fi-FI" sz="1200" kern="1200" dirty="0" smtClean="0">
                <a:solidFill>
                  <a:schemeClr val="tx1"/>
                </a:solidFill>
                <a:effectLst/>
                <a:latin typeface="+mn-lt"/>
                <a:ea typeface="+mn-ea"/>
                <a:cs typeface="+mn-cs"/>
              </a:rPr>
              <a:t> ja ammatti- taudit. </a:t>
            </a:r>
            <a:endParaRPr lang="fi-FI" dirty="0" smtClean="0">
              <a:effectLst/>
            </a:endParaRPr>
          </a:p>
          <a:p>
            <a:r>
              <a:rPr lang="fi-FI" sz="1200" kern="1200" dirty="0" smtClean="0">
                <a:solidFill>
                  <a:schemeClr val="tx1"/>
                </a:solidFill>
                <a:effectLst/>
                <a:latin typeface="+mn-lt"/>
                <a:ea typeface="+mn-ea"/>
                <a:cs typeface="+mn-cs"/>
              </a:rPr>
              <a:t> Sairauspoissaolot, ennenaikaiset </a:t>
            </a:r>
            <a:r>
              <a:rPr lang="fi-FI" sz="1200" kern="1200" dirty="0" err="1" smtClean="0">
                <a:solidFill>
                  <a:schemeClr val="tx1"/>
                </a:solidFill>
                <a:effectLst/>
                <a:latin typeface="+mn-lt"/>
                <a:ea typeface="+mn-ea"/>
                <a:cs typeface="+mn-cs"/>
              </a:rPr>
              <a:t>eläköitymiset</a:t>
            </a:r>
            <a:r>
              <a:rPr lang="fi-FI" sz="1200" kern="1200" dirty="0" smtClean="0">
                <a:solidFill>
                  <a:schemeClr val="tx1"/>
                </a:solidFill>
                <a:effectLst/>
                <a:latin typeface="+mn-lt"/>
                <a:ea typeface="+mn-ea"/>
                <a:cs typeface="+mn-cs"/>
              </a:rPr>
              <a:t> ja kuolemat, inhimilliset </a:t>
            </a:r>
            <a:r>
              <a:rPr lang="fi-FI" sz="1200" kern="1200" dirty="0" err="1" smtClean="0">
                <a:solidFill>
                  <a:schemeClr val="tx1"/>
                </a:solidFill>
                <a:effectLst/>
                <a:latin typeface="+mn-lt"/>
                <a:ea typeface="+mn-ea"/>
                <a:cs typeface="+mn-cs"/>
              </a:rPr>
              <a:t>kärsimykset</a:t>
            </a:r>
            <a:r>
              <a:rPr lang="fi-FI" sz="1200" kern="1200" dirty="0" smtClean="0">
                <a:solidFill>
                  <a:schemeClr val="tx1"/>
                </a:solidFill>
                <a:effectLst/>
                <a:latin typeface="+mn-lt"/>
                <a:ea typeface="+mn-ea"/>
                <a:cs typeface="+mn-cs"/>
              </a:rPr>
              <a:t> ja taloudelliset menetykset </a:t>
            </a:r>
            <a:r>
              <a:rPr lang="fi-FI" sz="1200" kern="1200" dirty="0" err="1" smtClean="0">
                <a:solidFill>
                  <a:schemeClr val="tx1"/>
                </a:solidFill>
                <a:effectLst/>
                <a:latin typeface="+mn-lt"/>
                <a:ea typeface="+mn-ea"/>
                <a:cs typeface="+mn-cs"/>
              </a:rPr>
              <a:t>vähenevät</a:t>
            </a:r>
            <a:r>
              <a:rPr lang="fi-FI" sz="1200" kern="1200" dirty="0" smtClean="0">
                <a:solidFill>
                  <a:schemeClr val="tx1"/>
                </a:solidFill>
                <a:effectLst/>
                <a:latin typeface="+mn-lt"/>
                <a:ea typeface="+mn-ea"/>
                <a:cs typeface="+mn-cs"/>
              </a:rPr>
              <a:t>. </a:t>
            </a:r>
            <a:endParaRPr lang="fi-FI" dirty="0" smtClean="0">
              <a:effectLst/>
            </a:endParaRPr>
          </a:p>
          <a:p>
            <a:r>
              <a:rPr lang="fi-FI" sz="1200" kern="1200" dirty="0" smtClean="0">
                <a:solidFill>
                  <a:schemeClr val="tx1"/>
                </a:solidFill>
                <a:effectLst/>
                <a:latin typeface="+mn-lt"/>
                <a:ea typeface="+mn-ea"/>
                <a:cs typeface="+mn-cs"/>
              </a:rPr>
              <a:t> </a:t>
            </a:r>
            <a:r>
              <a:rPr lang="fi-FI" sz="1200" b="1" kern="1200" dirty="0" err="1" smtClean="0">
                <a:solidFill>
                  <a:schemeClr val="tx1"/>
                </a:solidFill>
                <a:effectLst/>
                <a:latin typeface="+mn-lt"/>
                <a:ea typeface="+mn-ea"/>
                <a:cs typeface="+mn-cs"/>
              </a:rPr>
              <a:t>Työn</a:t>
            </a:r>
            <a:r>
              <a:rPr lang="fi-FI" sz="1200" b="1" kern="1200" dirty="0" smtClean="0">
                <a:solidFill>
                  <a:schemeClr val="tx1"/>
                </a:solidFill>
                <a:effectLst/>
                <a:latin typeface="+mn-lt"/>
                <a:ea typeface="+mn-ea"/>
                <a:cs typeface="+mn-cs"/>
              </a:rPr>
              <a:t> tuloksellisuus ja kannattavuus </a:t>
            </a:r>
            <a:r>
              <a:rPr lang="fi-FI" sz="1200" b="1" kern="1200" dirty="0" err="1" smtClean="0">
                <a:solidFill>
                  <a:schemeClr val="tx1"/>
                </a:solidFill>
                <a:effectLst/>
                <a:latin typeface="+mn-lt"/>
                <a:ea typeface="+mn-ea"/>
                <a:cs typeface="+mn-cs"/>
              </a:rPr>
              <a:t>lisääntyvät</a:t>
            </a:r>
            <a:r>
              <a:rPr lang="fi-FI" sz="1200" b="1" kern="1200" dirty="0" smtClean="0">
                <a:solidFill>
                  <a:schemeClr val="tx1"/>
                </a:solidFill>
                <a:effectLst/>
                <a:latin typeface="+mn-lt"/>
                <a:ea typeface="+mn-ea"/>
                <a:cs typeface="+mn-cs"/>
              </a:rPr>
              <a:t>. </a:t>
            </a:r>
          </a:p>
          <a:p>
            <a:endParaRPr lang="fi-FI" sz="1200" b="1" kern="1200" dirty="0" smtClean="0">
              <a:solidFill>
                <a:schemeClr val="tx1"/>
              </a:solidFill>
              <a:effectLst/>
              <a:latin typeface="+mn-lt"/>
              <a:ea typeface="+mn-ea"/>
              <a:cs typeface="+mn-cs"/>
            </a:endParaRPr>
          </a:p>
          <a:p>
            <a:r>
              <a:rPr lang="fi-FI" sz="1200" kern="1200" dirty="0" smtClean="0">
                <a:solidFill>
                  <a:schemeClr val="tx1"/>
                </a:solidFill>
                <a:latin typeface="+mn-lt"/>
                <a:ea typeface="+mn-ea"/>
                <a:cs typeface="+mn-cs"/>
              </a:rPr>
              <a:t>Työhyvinvointi vaikuttaa organisaation kilpailukykyyn, taloudelliseen tulokseen ja maineeseen. Hyvin suunnitellut investoinnit työhyvinvointiin voivat maksaa itsensä moninkertaisina takaisin.</a:t>
            </a:r>
          </a:p>
          <a:p>
            <a:r>
              <a:rPr lang="fi-FI" sz="1200" kern="1200" dirty="0" smtClean="0">
                <a:solidFill>
                  <a:schemeClr val="tx1"/>
                </a:solidFill>
                <a:latin typeface="+mn-lt"/>
                <a:ea typeface="+mn-ea"/>
                <a:cs typeface="+mn-cs"/>
              </a:rPr>
              <a:t>Tutkimusten mukaan työhyvinvoinnilla on merkittävä myönteinen yhteys yritysten tulosmittareihin kuten tuottavuuteen, voittoon, asiakastyytyväisyyteen, työntekijöiden vähäisempään vaihtuvuuteen, sairauspoissaoloihin ja tapaturmiin.</a:t>
            </a:r>
          </a:p>
          <a:p>
            <a:r>
              <a:rPr lang="fi-FI" dirty="0" err="1" smtClean="0">
                <a:effectLst/>
              </a:rPr>
              <a:t>Hyvinvvointi</a:t>
            </a:r>
            <a:r>
              <a:rPr lang="fi-FI" baseline="0" dirty="0" smtClean="0">
                <a:effectLst/>
              </a:rPr>
              <a:t> antaa</a:t>
            </a:r>
            <a:r>
              <a:rPr lang="fi-FI" dirty="0" smtClean="0">
                <a:effectLst/>
              </a:rPr>
              <a:t> selkeän kilpailuedun kamppailussa asiakkaista, työntekijöistä ja sijoittajista. Sosiaalisen median aikakaudella tieto ja kokemukset leviävät nopeasti ja organisaation maineella on suuri vaikutus sen toimintakykyyn. Kestävä kehitys ja hyvät toimintatavat ovat työ- ja sijoitusmarkkinoilla arvossaan jo nyt ja tulevaisuudessa luultavasti entistä enemmän.</a:t>
            </a:r>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15</a:t>
            </a:fld>
            <a:endParaRPr lang="fi-FI"/>
          </a:p>
        </p:txBody>
      </p:sp>
    </p:spTree>
    <p:extLst>
      <p:ext uri="{BB962C8B-B14F-4D97-AF65-F5344CB8AC3E}">
        <p14:creationId xmlns:p14="http://schemas.microsoft.com/office/powerpoint/2010/main" val="22193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fi-FI" dirty="0" smtClean="0"/>
          </a:p>
          <a:p>
            <a:r>
              <a:rPr lang="fi-FI" dirty="0" smtClean="0"/>
              <a:t>Olemme suuren muutoksen edessä. Kukaan ei oikein tunnu ymmärtävän, että mitä digitalisoituminen</a:t>
            </a:r>
            <a:r>
              <a:rPr lang="fi-FI" baseline="0" dirty="0" smtClean="0"/>
              <a:t> tarkoittaa yksittäisen kuntalaisen tai työntekijän näkökulmasta.</a:t>
            </a:r>
          </a:p>
          <a:p>
            <a:endParaRPr lang="fi-FI" baseline="0" dirty="0" smtClean="0"/>
          </a:p>
          <a:p>
            <a:r>
              <a:rPr lang="fi-FI" dirty="0" smtClean="0"/>
              <a:t>Käyttöön tulee </a:t>
            </a:r>
            <a:r>
              <a:rPr lang="fi-FI" dirty="0" err="1" smtClean="0"/>
              <a:t>suomi.fi</a:t>
            </a:r>
            <a:r>
              <a:rPr lang="fi-FI" dirty="0" smtClean="0"/>
              <a:t> palvelu</a:t>
            </a:r>
          </a:p>
          <a:p>
            <a:r>
              <a:rPr lang="fi-FI" dirty="0" smtClean="0"/>
              <a:t>15.7.2016 voimaan astui </a:t>
            </a:r>
            <a:r>
              <a:rPr lang="fi-FI" dirty="0" err="1" smtClean="0"/>
              <a:t>Kapa</a:t>
            </a:r>
            <a:r>
              <a:rPr lang="fi-FI" dirty="0" smtClean="0"/>
              <a:t>-laki</a:t>
            </a:r>
            <a:br>
              <a:rPr lang="fi-FI" dirty="0" smtClean="0"/>
            </a:br>
            <a:r>
              <a:rPr lang="fi-FI" dirty="0" smtClean="0"/>
              <a:t>Lain tarkoituksena on parantaa julkisten palvelujen saatavuutta, laatua, tietoturvallisuutta, </a:t>
            </a:r>
            <a:r>
              <a:rPr lang="fi-FI" dirty="0" err="1" smtClean="0"/>
              <a:t>yhteentoimivuutta</a:t>
            </a:r>
            <a:r>
              <a:rPr lang="fi-FI" dirty="0" smtClean="0"/>
              <a:t> ja ohjausta sekä edistää julkisen hallinnon tehokkuutta ja tuottavuutta</a:t>
            </a:r>
          </a:p>
          <a:p>
            <a:endParaRPr lang="fi-FI" dirty="0" smtClean="0"/>
          </a:p>
          <a:p>
            <a:r>
              <a:rPr lang="fi-FI" dirty="0" smtClean="0"/>
              <a:t>Suomeen tulee 18 monitoimialaista maakuntaa 1.1.2019 lukien</a:t>
            </a:r>
          </a:p>
          <a:p>
            <a:r>
              <a:rPr lang="fi-FI" dirty="0" smtClean="0"/>
              <a:t>Keskimäärin 60 % kuntien budjetista häviää tehtävien siirtyessä maakuntiin.</a:t>
            </a:r>
          </a:p>
          <a:p>
            <a:r>
              <a:rPr lang="fi-FI" dirty="0" smtClean="0"/>
              <a:t>Tulevaisuuden kuntien rooli muuttuu, sille jää hyvinvoinnin, sivistyksen ja elinvoimaisuuden tehtäviä.</a:t>
            </a:r>
          </a:p>
          <a:p>
            <a:r>
              <a:rPr lang="fi-FI" dirty="0" smtClean="0"/>
              <a:t>Kuntien ja myös maakunnan näkökulmasta keskeistä muutoksessa on monitoimijamalli ja palveluohjaus.</a:t>
            </a:r>
          </a:p>
          <a:p>
            <a:r>
              <a:rPr lang="fi-FI" dirty="0" smtClean="0"/>
              <a:t>Kuntia on patistettu tulevaisuustyöhön, suuri osa kunnista vielä miettii.</a:t>
            </a:r>
          </a:p>
          <a:p>
            <a:endParaRPr lang="fi-FI" dirty="0" smtClean="0"/>
          </a:p>
          <a:p>
            <a:r>
              <a:rPr lang="fi-FI" dirty="0" smtClean="0"/>
              <a:t>”Turvallisen työilmapiirin puuttuminen, huoli oikeudenmukaisuuden toteutumisesta, säröt esimiehen ja alaisten välisessä luottamuksessa ja puutteet </a:t>
            </a:r>
            <a:r>
              <a:rPr lang="fi-FI" dirty="0" smtClean="0"/>
              <a:t>muutoksesta </a:t>
            </a:r>
            <a:r>
              <a:rPr lang="fi-FI" dirty="0" smtClean="0"/>
              <a:t>ja sen syitä koskevassa tiedotuksessa ovat kaikki tekijöitä, jotka nakertavat työntekijän valmiutta muutokseen. </a:t>
            </a:r>
            <a:endParaRPr lang="fi-FI" dirty="0" smtClean="0"/>
          </a:p>
          <a:p>
            <a:r>
              <a:rPr lang="fi-FI" dirty="0" smtClean="0"/>
              <a:t>Siksi </a:t>
            </a:r>
            <a:r>
              <a:rPr lang="fi-FI" dirty="0" smtClean="0"/>
              <a:t>muutosvalmiuden puutteesta ei koskaan pidä mennä syyttämään yksilöitä ennen kuin syyt heidän asenteeseensa on tarkoin selvitetty. Omaa parastaan ajattelevan työntekijän ei kuitenkaan kannata etsiä syitä kielteiseen asenteeseensa muutoksia kohtaan pelkästään ympäriltään vaan myös</a:t>
            </a:r>
            <a:r>
              <a:rPr lang="fi-FI" baseline="0" dirty="0" smtClean="0"/>
              <a:t> </a:t>
            </a:r>
            <a:r>
              <a:rPr lang="fi-FI" dirty="0" smtClean="0"/>
              <a:t>omasta pääkopastaan. Maailmassa, jossa muutos on jatkuvaa ja väistämätöntä, jatkuva muutosvastarinta tekee elämän raskaaksi ja vaikeaksi. Sen, joka kasvattamalla itsensä muutosvalmiuden hyveeseen kykenee vapautumaan ainaisesta ahdistumisesta ja mielensä pahoittamisesta, kannattaa se jo oman hyvinvointinsa vuoksi tehdä. ”Katkelma teoksesta: Antti Kylliäinen. ”Paksunahkaisuudesta suurisieluisuuteen”. </a:t>
            </a:r>
          </a:p>
          <a:p>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16</a:t>
            </a:fld>
            <a:endParaRPr lang="fi-FI"/>
          </a:p>
        </p:txBody>
      </p:sp>
    </p:spTree>
    <p:extLst>
      <p:ext uri="{BB962C8B-B14F-4D97-AF65-F5344CB8AC3E}">
        <p14:creationId xmlns:p14="http://schemas.microsoft.com/office/powerpoint/2010/main" val="9276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fi-FI" dirty="0" smtClean="0"/>
              <a:t>Kanssanne</a:t>
            </a:r>
            <a:r>
              <a:rPr lang="fi-FI" baseline="0" dirty="0" smtClean="0"/>
              <a:t> Vaasassa oli Taina Riipinen</a:t>
            </a:r>
          </a:p>
          <a:p>
            <a:endParaRPr lang="fi-FI" baseline="0" dirty="0" smtClean="0"/>
          </a:p>
          <a:p>
            <a:r>
              <a:rPr lang="fi-FI" baseline="0" dirty="0" err="1" smtClean="0"/>
              <a:t>taina.riipinen@awen.fi</a:t>
            </a:r>
            <a:endParaRPr lang="fi-FI" baseline="0" dirty="0" smtClean="0"/>
          </a:p>
          <a:p>
            <a:endParaRPr lang="fi-FI" baseline="0" dirty="0" smtClean="0"/>
          </a:p>
          <a:p>
            <a:r>
              <a:rPr lang="fi-FI" baseline="0" dirty="0" smtClean="0"/>
              <a:t>On kiitollinen kaikesta palautteesta ja ottaa sitä mielellään vastaan!</a:t>
            </a:r>
            <a:endParaRPr lang="fi-FI" dirty="0"/>
          </a:p>
        </p:txBody>
      </p:sp>
      <p:sp>
        <p:nvSpPr>
          <p:cNvPr id="4" name="Rectangle 3"/>
          <p:cNvSpPr>
            <a:spLocks noGrp="1"/>
          </p:cNvSpPr>
          <p:nvPr>
            <p:ph type="sldNum" sz="quarter" idx="10"/>
          </p:nvPr>
        </p:nvSpPr>
        <p:spPr/>
        <p:txBody>
          <a:bodyPr/>
          <a:lstStyle/>
          <a:p>
            <a:fld id="{1D2386A3-2E31-4C9B-B0BE-45709ADB9841}" type="slidenum">
              <a:rPr lang="fi-FI" smtClean="0"/>
              <a:pPr/>
              <a:t>18</a:t>
            </a:fld>
            <a:endParaRPr lang="fi-FI"/>
          </a:p>
        </p:txBody>
      </p:sp>
    </p:spTree>
    <p:extLst>
      <p:ext uri="{BB962C8B-B14F-4D97-AF65-F5344CB8AC3E}">
        <p14:creationId xmlns:p14="http://schemas.microsoft.com/office/powerpoint/2010/main" val="103583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fi-FI" sz="1200" kern="1200" dirty="0" smtClean="0">
                <a:solidFill>
                  <a:schemeClr val="tx1"/>
                </a:solidFill>
                <a:effectLst/>
                <a:latin typeface="+mn-lt"/>
                <a:ea typeface="+mn-ea"/>
                <a:cs typeface="+mn-cs"/>
              </a:rPr>
              <a:t>Meillä kaikilla saattaa olla hyvin erilainen käsitys siitä, että </a:t>
            </a:r>
            <a:r>
              <a:rPr lang="fi-FI" sz="1200" b="1" kern="1200" dirty="0" smtClean="0">
                <a:solidFill>
                  <a:schemeClr val="tx1"/>
                </a:solidFill>
                <a:effectLst/>
                <a:latin typeface="+mn-lt"/>
                <a:ea typeface="+mn-ea"/>
                <a:cs typeface="+mn-cs"/>
              </a:rPr>
              <a:t>mitä työhyvinvointi tarkoittaa? </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Uskon, että työhyvinvointi merkitsee hyvin erilaisia asioita eri ihmisille. Jotkut kokevat hyvinvointina sen, että on ylipäätään työpaikka. Toisille taas hyvinvointi keskittyy ergonomian ja työturvallisuuden huomiointiin.</a:t>
            </a:r>
          </a:p>
          <a:p>
            <a:r>
              <a:rPr lang="fi-FI" sz="1200" kern="1200" dirty="0" smtClean="0">
                <a:solidFill>
                  <a:schemeClr val="tx1"/>
                </a:solidFill>
                <a:effectLst/>
                <a:latin typeface="+mn-lt"/>
                <a:ea typeface="+mn-ea"/>
                <a:cs typeface="+mn-cs"/>
              </a:rPr>
              <a:t>Onneksi työhyvinvointi koetaan, osana suurempaa kokonaisuutta. Yhä enemmän puhutaan ihmisen kokonaisvaltaisesta hyvinvoinnista, jonka yksi osa työ on. Väistämättä tähän kokonaisuuteen kuuluu ihmisten yksilölliset elämäntilanteet ja henkinen työsuojelu, ergonomian, työturvallisuuden ja fyysisen kunnon lisäksi.</a:t>
            </a: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Kenen asia työhyvinvointi on? </a:t>
            </a:r>
            <a:r>
              <a:rPr lang="fi-FI" sz="1200" kern="1200" dirty="0" smtClean="0">
                <a:solidFill>
                  <a:schemeClr val="tx1"/>
                </a:solidFill>
                <a:effectLst/>
                <a:latin typeface="+mn-lt"/>
                <a:ea typeface="+mn-ea"/>
                <a:cs typeface="+mn-cs"/>
              </a:rPr>
              <a:t>Työhyvinvointia on pitkään pidetty yksilön asiana. Näin ei kuitenkaan ole sillä yksilön hyvinvointi tai pahoinvointi vaikuttaa kuitenkin koko työyhteisön toimivuuteen, tulokseen sekä pitkällä aikavälillä organisaation maineeseen ja julkiseen kuvaan.</a:t>
            </a:r>
          </a:p>
          <a:p>
            <a:r>
              <a:rPr lang="fi-FI" sz="1200" kern="1200" dirty="0" smtClean="0">
                <a:solidFill>
                  <a:schemeClr val="tx1"/>
                </a:solidFill>
                <a:effectLst/>
                <a:latin typeface="+mn-lt"/>
                <a:ea typeface="+mn-ea"/>
                <a:cs typeface="+mn-cs"/>
              </a:rPr>
              <a:t>Työhyvinvointi on kuitenkin yksilöllinen asia ja erilaisilla    asioilla on erilaiset merkitykset eri ihmisille. Yksinkertaisuudessaan työhyvinvointi on jokaisella työpaikalla sinun ja minun asia. Sitä ei voi ostaa pussissa kaupan hyllyltä.</a:t>
            </a:r>
          </a:p>
          <a:p>
            <a:r>
              <a:rPr lang="fi-FI" sz="1200" kern="1200" dirty="0" smtClean="0">
                <a:solidFill>
                  <a:schemeClr val="tx1"/>
                </a:solidFill>
                <a:effectLst/>
                <a:latin typeface="+mn-lt"/>
                <a:ea typeface="+mn-ea"/>
                <a:cs typeface="+mn-cs"/>
              </a:rPr>
              <a:t>Hyvin harvoin kaikki työhyvinvoinnin osat toteutuvat täydellisesti. Kun pohditaan toimenpiteitä työhyvinvoinnin ylläpitämiseksi tai saavuttamiseksi niin toivoisin, että todella kiinnitettäisiin huomioita siihen, että mitä olemme valmiita tekemään?</a:t>
            </a:r>
          </a:p>
          <a:p>
            <a:r>
              <a:rPr lang="fi-FI" sz="1200" b="1" kern="1200" dirty="0" smtClean="0">
                <a:solidFill>
                  <a:srgbClr val="FF0000"/>
                </a:solidFill>
                <a:effectLst/>
                <a:latin typeface="+mn-lt"/>
                <a:ea typeface="+mn-ea"/>
                <a:cs typeface="+mn-cs"/>
              </a:rPr>
              <a:t>Vähäisetkin toimenpiteet ovat joskus riittäviä ja erittäin vaikuttavia kun tehdään oikeita asioita ja oikeaa aikaan!</a:t>
            </a:r>
          </a:p>
          <a:p>
            <a:r>
              <a:rPr lang="fi-FI" sz="1200" b="1" kern="1200" dirty="0" smtClean="0">
                <a:solidFill>
                  <a:schemeClr val="tx1"/>
                </a:solidFill>
                <a:effectLst/>
                <a:latin typeface="+mn-lt"/>
                <a:ea typeface="+mn-ea"/>
                <a:cs typeface="+mn-cs"/>
              </a:rPr>
              <a:t>Miksi työhyvinvointiin kannattaa panostaa? </a:t>
            </a:r>
            <a:r>
              <a:rPr lang="fi-FI" sz="1200" kern="1200" dirty="0" smtClean="0">
                <a:solidFill>
                  <a:schemeClr val="tx1"/>
                </a:solidFill>
                <a:effectLst/>
                <a:latin typeface="+mn-lt"/>
                <a:ea typeface="+mn-ea"/>
                <a:cs typeface="+mn-cs"/>
              </a:rPr>
              <a:t>Puutteellinen työhyvinvointi lisää kustannuksia, kusten sairauspoissaoloja, työkyvyttömyyseläkkeitä, työtapaturmia ja muita sairaanhoidon kustannuksia. Nämä tietysti vaikuttavat heikentävästi tuottavuuteen. Näiden tekijöiden kansantaloudellinen merkitys on suuri.  Huomioitavaa on myös henkisen työsuojelun laiminlyönnin tuloksena seuraava inhimillinen kärsimys taloudellisten seikkojen ohella. Auran ja Ahosen tutkimuksen mukaan (Strategisen työhyvinvoinnin johtaminen) kustannus puutteellista työhyvinvoinnista on 25 miljardia euroa.</a:t>
            </a: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Työelämässä ei tarvita pelkästään terveitä, vaan myös innostuneita ja sitoutuneita ihmisiä.</a:t>
            </a:r>
            <a:endParaRPr lang="fi-FI"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2386A3-2E31-4C9B-B0BE-45709ADB9841}" type="slidenum">
              <a:rPr lang="fi-FI" smtClean="0"/>
              <a:pPr/>
              <a:t>2</a:t>
            </a:fld>
            <a:endParaRPr lang="fi-FI"/>
          </a:p>
        </p:txBody>
      </p:sp>
    </p:spTree>
    <p:extLst>
      <p:ext uri="{BB962C8B-B14F-4D97-AF65-F5344CB8AC3E}">
        <p14:creationId xmlns:p14="http://schemas.microsoft.com/office/powerpoint/2010/main" val="28711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smtClean="0"/>
          </a:p>
          <a:p>
            <a:endParaRPr lang="fi-FI" dirty="0" smtClean="0"/>
          </a:p>
          <a:p>
            <a:r>
              <a:rPr lang="fi-FI" dirty="0" smtClean="0"/>
              <a:t>Tasapainon</a:t>
            </a:r>
            <a:r>
              <a:rPr lang="fi-FI" baseline="0" dirty="0" smtClean="0"/>
              <a:t> muodostavat nämä asiat: </a:t>
            </a:r>
          </a:p>
          <a:p>
            <a:pPr marL="171450" indent="-171450">
              <a:buFont typeface="Arial" charset="0"/>
              <a:buChar char="•"/>
            </a:pPr>
            <a:r>
              <a:rPr lang="fi-FI" baseline="0" dirty="0" smtClean="0"/>
              <a:t>Mielekäs, iloa ja merkitystä tuottava työ.</a:t>
            </a:r>
          </a:p>
          <a:p>
            <a:pPr marL="171450" indent="-171450">
              <a:buFont typeface="Arial" charset="0"/>
              <a:buChar char="•"/>
            </a:pPr>
            <a:r>
              <a:rPr lang="fi-FI" baseline="0" dirty="0" smtClean="0"/>
              <a:t>Yksilöllinen tasapaino ja onnellisuus.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fi-FI" baseline="0" dirty="0" smtClean="0"/>
              <a:t>Hyvä johtaminen, johon kuuluu työn ja tuottavuuden johtaminen mutta myös ihmisten johtaminen.</a:t>
            </a:r>
          </a:p>
          <a:p>
            <a:pPr marL="171450" indent="-171450">
              <a:buFont typeface="Arial" charset="0"/>
              <a:buChar char="•"/>
            </a:pPr>
            <a:r>
              <a:rPr lang="fi-FI" baseline="0" dirty="0" smtClean="0"/>
              <a:t>Toimiva työyhteisö jossa vuorovaikutus, pelisäännöt ja ongelmien ratkaisukyky ovat kunnossa.</a:t>
            </a:r>
          </a:p>
          <a:p>
            <a:pPr marL="171450" indent="-171450">
              <a:buFont typeface="Arial" charset="0"/>
              <a:buChar char="•"/>
            </a:pPr>
            <a:r>
              <a:rPr lang="fi-FI" baseline="0" dirty="0" smtClean="0"/>
              <a:t>Turvallinen, toimiva ja viihtyisä työympäristö.</a:t>
            </a:r>
            <a:endParaRPr lang="fi-FI" baseline="0" dirty="0"/>
          </a:p>
          <a:p>
            <a:pPr marL="171450" indent="-171450">
              <a:buFont typeface="Arial" charset="0"/>
              <a:buChar char="•"/>
            </a:pPr>
            <a:endParaRPr lang="fi-FI" sz="1200" kern="1200" baseline="0" dirty="0">
              <a:solidFill>
                <a:schemeClr val="tx1"/>
              </a:solidFill>
              <a:latin typeface="+mn-lt"/>
              <a:ea typeface="+mn-ea"/>
              <a:cs typeface="+mn-cs"/>
            </a:endParaRPr>
          </a:p>
          <a:p>
            <a:pPr marL="171450" indent="-171450">
              <a:buFont typeface="Arial" charset="0"/>
              <a:buChar char="•"/>
            </a:pPr>
            <a:r>
              <a:rPr lang="fi-FI" sz="1200" kern="1200" dirty="0" smtClean="0">
                <a:solidFill>
                  <a:schemeClr val="tx1"/>
                </a:solidFill>
                <a:latin typeface="+mn-lt"/>
                <a:ea typeface="+mn-ea"/>
                <a:cs typeface="+mn-cs"/>
              </a:rPr>
              <a:t>Samassa työpaikassa eri työntekijöiden kokemukset omasta työhyvinvoinnista voivat vaihdella suuresti: yksi turhautuu, toinen kokee työn iloa ja kolmas kamppailee jaksamisen äärirajoilla. Hyvinvointi työssä tai sen puute syntyy arjen tilanteissa.</a:t>
            </a:r>
            <a:endParaRPr lang="fi-FI" dirty="0" smtClean="0"/>
          </a:p>
          <a:p>
            <a:pPr marL="171450" indent="-171450">
              <a:buFont typeface="Arial" charset="0"/>
              <a:buChar char="•"/>
            </a:pPr>
            <a:endParaRPr lang="fi-FI" baseline="0"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3</a:t>
            </a:fld>
            <a:endParaRPr lang="fi-FI"/>
          </a:p>
        </p:txBody>
      </p:sp>
    </p:spTree>
    <p:extLst>
      <p:ext uri="{BB962C8B-B14F-4D97-AF65-F5344CB8AC3E}">
        <p14:creationId xmlns:p14="http://schemas.microsoft.com/office/powerpoint/2010/main" val="15834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b="1" baseline="0" dirty="0" smtClean="0"/>
              <a:t>Työn tasapaino ja tarkoitus</a:t>
            </a:r>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smtClean="0"/>
              <a:t>”Rahan ansaitsemisen ohella toinen merkittävä syy työn tekemiseen on intohimo itse työhön. Intohimoisesti työhönsä suhtautuvalle työ itsessään on nautinnon ja voiman lähde. Tällainen ihminen ei tee työtä elääkseen vaan elää tehdäkseen työtä. Hänen elämäänsä työ antaa sisältöä ja merkitystä. Hän määrittelee itsensä työnsä kautta, panee työhön sielunsa ja sydämensä ja tuntee nahoissaan työn imun ja ilon. Intohimoinen suhde työhön on kadehdittava asia ainakin sen silmissä, jolle työ on pelkkää pakkopullaa ja puurtamista. Tästä huolimatta työhön kohdistuvassa intohimossa on myös kääntöpuolensa. Aina silloin, kun halu ja tunne ovat päällimmäisiä ihmistä eteenpäin vieviä voimia, ylilyöntien riski on olemassa. Yhtenä merkkinä työn intohimoon liittyvistä vaaroista on se, miten pieni matka työn imusta on työuupumukseen. Työterveyslaitoksen mukaan työn imussa oleva työntekijä on omistautunut ja uppoutunut, mutta voimakas sitoutuminen ja korostunut velvollisuudentunto ovat jo työuupumuksen riskitekijöitä. Sinnikkyys vastoinkäymisissä kertoo vielä työn imusta, mutta siinä vaiheessa, kun tavoitteet karkaavat saavuttamattomiin, ollaankin jo matkalla uupumukseen</a:t>
            </a:r>
            <a:r>
              <a:rPr lang="fi-FI" baseline="0" dirty="0" smtClean="0"/>
              <a:t>. ”</a:t>
            </a:r>
            <a:r>
              <a:rPr lang="fi-FI" baseline="0" dirty="0" smtClean="0"/>
              <a:t>Katkelma teoksesta: Antti Kylliäinen. ”Paksunahkaisuudesta suurisieluisuuteen</a:t>
            </a:r>
            <a:r>
              <a:rPr lang="fi-FI" baseline="0" dirty="0" smtClean="0"/>
              <a:t>”. </a:t>
            </a:r>
            <a:endParaRPr lang="fi-FI" baseline="0" dirty="0" smtClean="0"/>
          </a:p>
          <a:p>
            <a:endParaRPr lang="fi-FI" sz="1200" b="1" kern="1200" dirty="0" smtClean="0">
              <a:solidFill>
                <a:schemeClr val="tx1"/>
              </a:solidFill>
              <a:latin typeface="+mn-lt"/>
              <a:ea typeface="+mn-ea"/>
              <a:cs typeface="+mn-cs"/>
            </a:endParaRPr>
          </a:p>
          <a:p>
            <a:r>
              <a:rPr lang="fi-FI" sz="1200" b="1" kern="1200" dirty="0" smtClean="0">
                <a:solidFill>
                  <a:schemeClr val="tx1"/>
                </a:solidFill>
                <a:latin typeface="+mn-lt"/>
                <a:ea typeface="+mn-ea"/>
                <a:cs typeface="+mn-cs"/>
              </a:rPr>
              <a:t>Sisäinen vai ulkoinen motivaatio:</a:t>
            </a:r>
          </a:p>
          <a:p>
            <a:r>
              <a:rPr lang="fi-FI" sz="1200" kern="1200" dirty="0" smtClean="0">
                <a:solidFill>
                  <a:schemeClr val="tx1"/>
                </a:solidFill>
                <a:latin typeface="+mn-lt"/>
                <a:ea typeface="+mn-ea"/>
                <a:cs typeface="+mn-cs"/>
              </a:rPr>
              <a:t>Työntekijöitä on kahdenlaisia. On heitä, jotka motivoivat itseään maineen, palkkioiden ja tunnustusten voimalla. Tähän ryhmään kuuluvan henkilön on vaikea keskittyä työhönsä, sillä taktikointi palkkioiden toivossa heikentää tarkkaavaisuutta. Ulkoisesti motivoituneita sysää työssään eteenpäin myös pelko rangaistuksista.</a:t>
            </a:r>
          </a:p>
          <a:p>
            <a:endParaRPr lang="fi-FI" sz="1200" b="0" kern="1200" dirty="0" smtClean="0">
              <a:solidFill>
                <a:schemeClr val="tx1"/>
              </a:solidFill>
              <a:latin typeface="+mn-lt"/>
              <a:ea typeface="+mn-ea"/>
              <a:cs typeface="+mn-cs"/>
            </a:endParaRPr>
          </a:p>
          <a:p>
            <a:r>
              <a:rPr lang="fi-FI" sz="1200" kern="1200" dirty="0" smtClean="0">
                <a:solidFill>
                  <a:schemeClr val="tx1"/>
                </a:solidFill>
                <a:latin typeface="+mn-lt"/>
                <a:ea typeface="+mn-ea"/>
                <a:cs typeface="+mn-cs"/>
              </a:rPr>
              <a:t>Motivoituminen lähtee itsestä, eikä kukaan voi motivoida toista, mutta motivoitumaan voi oppia. Aito motivoituminen syntyy siis työntekijän omasta tavoitteesta. Jokaista voidaan työelämässä ohjeistaa ja auttaa motivoitumaan sisäisesti. Tärkeintä on se, millaiset olosuhteet työntekijälle tarjotaan luovuutensa ja taitojensa kehittämiseen.</a:t>
            </a:r>
          </a:p>
          <a:p>
            <a:endParaRPr lang="fi-FI" sz="1200" kern="1200" dirty="0" smtClean="0">
              <a:solidFill>
                <a:schemeClr val="tx1"/>
              </a:solidFill>
              <a:latin typeface="+mn-lt"/>
              <a:ea typeface="+mn-ea"/>
              <a:cs typeface="+mn-cs"/>
            </a:endParaRPr>
          </a:p>
          <a:p>
            <a:r>
              <a:rPr lang="fi-FI" sz="1200" kern="1200" dirty="0" smtClean="0">
                <a:solidFill>
                  <a:schemeClr val="tx1"/>
                </a:solidFill>
                <a:latin typeface="+mn-lt"/>
                <a:ea typeface="+mn-ea"/>
                <a:cs typeface="+mn-cs"/>
              </a:rPr>
              <a:t>Sisäisen motivaation säilyttämisessä ja löytämisessä olennaisinta on tuntea omat vahvuutensa sekä mukavuusalueensa. Kun työntekijä löytää ammatillisen intohimonsa, häntä voidaan kutsua sisäisesti motivoituneeksi.</a:t>
            </a:r>
          </a:p>
          <a:p>
            <a:endParaRPr lang="fi-FI" sz="1200" b="1" kern="1200" dirty="0" smtClean="0">
              <a:solidFill>
                <a:schemeClr val="tx1"/>
              </a:solidFill>
              <a:latin typeface="+mn-lt"/>
              <a:ea typeface="+mn-ea"/>
              <a:cs typeface="+mn-cs"/>
            </a:endParaRPr>
          </a:p>
          <a:p>
            <a:r>
              <a:rPr lang="fi-FI" sz="1200" b="1" kern="1200" dirty="0" smtClean="0">
                <a:solidFill>
                  <a:schemeClr val="tx1"/>
                </a:solidFill>
                <a:latin typeface="+mn-lt"/>
                <a:ea typeface="+mn-ea"/>
                <a:cs typeface="+mn-cs"/>
              </a:rPr>
              <a:t>Realistiset</a:t>
            </a:r>
            <a:r>
              <a:rPr lang="fi-FI" sz="1200" b="1" kern="1200" baseline="0" dirty="0" smtClean="0">
                <a:solidFill>
                  <a:schemeClr val="tx1"/>
                </a:solidFill>
                <a:latin typeface="+mn-lt"/>
                <a:ea typeface="+mn-ea"/>
                <a:cs typeface="+mn-cs"/>
              </a:rPr>
              <a:t> tavoitteet työssä: </a:t>
            </a:r>
            <a:r>
              <a:rPr lang="fi-FI" sz="1200" kern="1200" baseline="0" dirty="0" smtClean="0">
                <a:solidFill>
                  <a:schemeClr val="tx1"/>
                </a:solidFill>
                <a:latin typeface="+mn-lt"/>
                <a:ea typeface="+mn-ea"/>
                <a:cs typeface="+mn-cs"/>
              </a:rPr>
              <a:t>Aikataulun, osaamisen ja työmäärän suhteen! Pienemmällä henkilömäärällä ei voida tehdä samaa määrää työtä ja yhtä laadukkaasti kuin aikaisemmin.</a:t>
            </a:r>
          </a:p>
          <a:p>
            <a:endParaRPr lang="fi-FI" sz="1200" kern="1200" baseline="0" dirty="0" smtClean="0">
              <a:solidFill>
                <a:schemeClr val="tx1"/>
              </a:solidFill>
              <a:latin typeface="+mn-lt"/>
              <a:ea typeface="+mn-ea"/>
              <a:cs typeface="+mn-cs"/>
            </a:endParaRPr>
          </a:p>
          <a:p>
            <a:r>
              <a:rPr lang="fi-FI" sz="1200" b="1" kern="1200" baseline="0" dirty="0" smtClean="0">
                <a:solidFill>
                  <a:schemeClr val="tx1"/>
                </a:solidFill>
                <a:latin typeface="+mn-lt"/>
                <a:ea typeface="+mn-ea"/>
                <a:cs typeface="+mn-cs"/>
              </a:rPr>
              <a:t>Onnistumiset: </a:t>
            </a:r>
            <a:r>
              <a:rPr lang="fi-FI" sz="1200" b="0" kern="1200" baseline="0" dirty="0" smtClean="0">
                <a:solidFill>
                  <a:schemeClr val="tx1"/>
                </a:solidFill>
                <a:latin typeface="+mn-lt"/>
                <a:ea typeface="+mn-ea"/>
                <a:cs typeface="+mn-cs"/>
              </a:rPr>
              <a:t>Yhteiset onnistumisen kokemukset jaetaan työpaikalla ja tehdään näkyviksi.</a:t>
            </a:r>
            <a:endParaRPr lang="fi-FI"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b="1" baseline="0" dirty="0" smtClean="0"/>
          </a:p>
          <a:p>
            <a:r>
              <a:rPr lang="fi-FI" b="1" dirty="0" err="1" smtClean="0"/>
              <a:t>Flown</a:t>
            </a:r>
            <a:r>
              <a:rPr lang="fi-FI" b="1" dirty="0" smtClean="0"/>
              <a:t> tilassa: </a:t>
            </a:r>
            <a:r>
              <a:rPr lang="fi-FI" dirty="0" smtClean="0"/>
              <a:t>ihminen ei tunnista eri tunteita, ajantaju katoaa, olet keskittynyt tehtävään toimintaan, jälkeenpäin kokee mielihyvän tunnetta </a:t>
            </a:r>
            <a:r>
              <a:rPr lang="fi-FI" dirty="0" err="1" smtClean="0"/>
              <a:t>Flown</a:t>
            </a:r>
            <a:r>
              <a:rPr lang="fi-FI" dirty="0" smtClean="0"/>
              <a:t> tilasta</a:t>
            </a:r>
          </a:p>
          <a:p>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baseline="0" dirty="0" err="1" smtClean="0"/>
              <a:t>Flow</a:t>
            </a:r>
            <a:r>
              <a:rPr lang="fi-FI" baseline="0" dirty="0" smtClean="0"/>
              <a:t>: sopivasti haastetta ja sopivasti onnistumisen kokemusta. Ei saa olla liian helppoa – tylsistyy tai vaikeaa – turhautuu/ahdistuu. Nämä sopivassa suhteessa niin työ pysyy kiinnostavana. Onko tämä suhde omassa työssä kohdillaan? Tila ei kestä kauaa mutta vie mukanaan täysin ja antaa hyvän fiiliksen jälkeenpäin – tyytyväisyydentunteen.</a:t>
            </a:r>
          </a:p>
          <a:p>
            <a:pPr marL="0" marR="0" indent="0" algn="l" defTabSz="914400" rtl="0" eaLnBrk="1" fontAlgn="auto" latinLnBrk="0" hangingPunct="1">
              <a:lnSpc>
                <a:spcPct val="100000"/>
              </a:lnSpc>
              <a:spcBef>
                <a:spcPts val="0"/>
              </a:spcBef>
              <a:spcAft>
                <a:spcPts val="0"/>
              </a:spcAft>
              <a:buClrTx/>
              <a:buSzTx/>
              <a:buFontTx/>
              <a:buNone/>
              <a:tabLst/>
              <a:defRPr/>
            </a:pPr>
            <a:endParaRPr lang="fi-F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i-FI" baseline="0" dirty="0" smtClean="0"/>
          </a:p>
          <a:p>
            <a:endParaRPr lang="fi-FI" dirty="0"/>
          </a:p>
        </p:txBody>
      </p:sp>
      <p:sp>
        <p:nvSpPr>
          <p:cNvPr id="4" name="Dian numeron paikkamerkki 3"/>
          <p:cNvSpPr>
            <a:spLocks noGrp="1"/>
          </p:cNvSpPr>
          <p:nvPr>
            <p:ph type="sldNum" sz="quarter" idx="10"/>
          </p:nvPr>
        </p:nvSpPr>
        <p:spPr/>
        <p:txBody>
          <a:bodyPr/>
          <a:lstStyle/>
          <a:p>
            <a:fld id="{1D2386A3-2E31-4C9B-B0BE-45709ADB9841}" type="slidenum">
              <a:rPr lang="uk-UA" smtClean="0"/>
              <a:pPr/>
              <a:t>4</a:t>
            </a:fld>
            <a:endParaRPr lang="uk-UA"/>
          </a:p>
        </p:txBody>
      </p:sp>
    </p:spTree>
    <p:extLst>
      <p:ext uri="{BB962C8B-B14F-4D97-AF65-F5344CB8AC3E}">
        <p14:creationId xmlns:p14="http://schemas.microsoft.com/office/powerpoint/2010/main" val="38198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fi-FI" sz="1200" kern="1200" dirty="0" smtClean="0">
                <a:solidFill>
                  <a:schemeClr val="tx1"/>
                </a:solidFill>
                <a:effectLst/>
                <a:latin typeface="+mn-lt"/>
                <a:ea typeface="+mn-ea"/>
                <a:cs typeface="+mn-cs"/>
              </a:rPr>
              <a:t>Martin C. </a:t>
            </a:r>
            <a:r>
              <a:rPr lang="fi-FI" sz="1200" kern="1200" dirty="0" err="1" smtClean="0">
                <a:solidFill>
                  <a:schemeClr val="tx1"/>
                </a:solidFill>
                <a:effectLst/>
                <a:latin typeface="+mn-lt"/>
                <a:ea typeface="+mn-ea"/>
                <a:cs typeface="+mn-cs"/>
              </a:rPr>
              <a:t>Ligmanin</a:t>
            </a:r>
            <a:r>
              <a:rPr lang="fi-FI" sz="1200" kern="1200" dirty="0" smtClean="0">
                <a:solidFill>
                  <a:schemeClr val="tx1"/>
                </a:solidFill>
                <a:effectLst/>
                <a:latin typeface="+mn-lt"/>
                <a:ea typeface="+mn-ea"/>
                <a:cs typeface="+mn-cs"/>
              </a:rPr>
              <a:t> tutkimustulosta Positiivisen psykologian alalta:</a:t>
            </a: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Positiiviset tunteet:</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Työpaikalla pitäisi olla enemmän positiivisia tunteita kuin negatiivisia tunteita. Positiiviset tunteet vahvistavat seuraavia asioita:</a:t>
            </a:r>
          </a:p>
          <a:p>
            <a:r>
              <a:rPr lang="fi-FI" sz="1200" kern="1200" dirty="0" smtClean="0">
                <a:solidFill>
                  <a:schemeClr val="tx1"/>
                </a:solidFill>
                <a:effectLst/>
                <a:latin typeface="+mn-lt"/>
                <a:ea typeface="+mn-ea"/>
                <a:cs typeface="+mn-cs"/>
              </a:rPr>
              <a:t> </a:t>
            </a:r>
          </a:p>
          <a:p>
            <a:pPr lvl="0"/>
            <a:r>
              <a:rPr lang="fi-FI" sz="1200" kern="1200" dirty="0" smtClean="0">
                <a:solidFill>
                  <a:schemeClr val="tx1"/>
                </a:solidFill>
                <a:effectLst/>
                <a:latin typeface="+mn-lt"/>
                <a:ea typeface="+mn-ea"/>
                <a:cs typeface="+mn-cs"/>
              </a:rPr>
              <a:t>Lisäävät luottamusta itseen ja toisiin </a:t>
            </a:r>
          </a:p>
          <a:p>
            <a:pPr lvl="0"/>
            <a:r>
              <a:rPr lang="fi-FI" sz="1200" kern="1200" dirty="0" smtClean="0">
                <a:solidFill>
                  <a:schemeClr val="tx1"/>
                </a:solidFill>
                <a:effectLst/>
                <a:latin typeface="+mn-lt"/>
                <a:ea typeface="+mn-ea"/>
                <a:cs typeface="+mn-cs"/>
              </a:rPr>
              <a:t>Parempia neuvottelutuloksia</a:t>
            </a:r>
          </a:p>
          <a:p>
            <a:pPr lvl="0"/>
            <a:r>
              <a:rPr lang="fi-FI" sz="1200" kern="1200" dirty="0" smtClean="0">
                <a:solidFill>
                  <a:schemeClr val="tx1"/>
                </a:solidFill>
                <a:effectLst/>
                <a:latin typeface="+mn-lt"/>
                <a:ea typeface="+mn-ea"/>
                <a:cs typeface="+mn-cs"/>
              </a:rPr>
              <a:t>Yhteisöllisyyden tunne kasvaa</a:t>
            </a:r>
          </a:p>
          <a:p>
            <a:pPr lvl="0"/>
            <a:r>
              <a:rPr lang="fi-FI" sz="1200" kern="1200" dirty="0" smtClean="0">
                <a:solidFill>
                  <a:schemeClr val="tx1"/>
                </a:solidFill>
                <a:effectLst/>
                <a:latin typeface="+mn-lt"/>
                <a:ea typeface="+mn-ea"/>
                <a:cs typeface="+mn-cs"/>
              </a:rPr>
              <a:t>Lisää luovuutta</a:t>
            </a:r>
          </a:p>
          <a:p>
            <a:pPr lvl="0"/>
            <a:r>
              <a:rPr lang="fi-FI" sz="1200" kern="1200" dirty="0" smtClean="0">
                <a:solidFill>
                  <a:schemeClr val="tx1"/>
                </a:solidFill>
                <a:effectLst/>
                <a:latin typeface="+mn-lt"/>
                <a:ea typeface="+mn-ea"/>
                <a:cs typeface="+mn-cs"/>
              </a:rPr>
              <a:t>Kokonaiskuvamme on asioista laajempi</a:t>
            </a:r>
          </a:p>
          <a:p>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Sitoutuminen ja innostus</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Sitoutunut työntekijä omaa vahvan psykologisen pääoman. Hän pystyy kohtaamaan vaikeatkin tilanteet siten, että ne eivät ahdista tai aiheuta turvattomuuden tunnetta.</a:t>
            </a:r>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Psykologiseen pääomaan on liitetty neljä ulottuvuutta:</a:t>
            </a:r>
          </a:p>
          <a:p>
            <a:r>
              <a:rPr lang="fi-FI" sz="1200" kern="1200" dirty="0" smtClean="0">
                <a:solidFill>
                  <a:schemeClr val="tx1"/>
                </a:solidFill>
                <a:effectLst/>
                <a:latin typeface="+mn-lt"/>
                <a:ea typeface="+mn-ea"/>
                <a:cs typeface="+mn-cs"/>
              </a:rPr>
              <a:t> </a:t>
            </a:r>
          </a:p>
          <a:p>
            <a:pPr lvl="0"/>
            <a:r>
              <a:rPr lang="fi-FI" sz="1200" kern="1200" dirty="0" smtClean="0">
                <a:solidFill>
                  <a:schemeClr val="tx1"/>
                </a:solidFill>
                <a:effectLst/>
                <a:latin typeface="+mn-lt"/>
                <a:ea typeface="+mn-ea"/>
                <a:cs typeface="+mn-cs"/>
              </a:rPr>
              <a:t>Itseluottamus</a:t>
            </a:r>
          </a:p>
          <a:p>
            <a:pPr lvl="0"/>
            <a:r>
              <a:rPr lang="fi-FI" sz="1200" kern="1200" dirty="0" smtClean="0">
                <a:solidFill>
                  <a:schemeClr val="tx1"/>
                </a:solidFill>
                <a:effectLst/>
                <a:latin typeface="+mn-lt"/>
                <a:ea typeface="+mn-ea"/>
                <a:cs typeface="+mn-cs"/>
              </a:rPr>
              <a:t>Toiveikkuus</a:t>
            </a:r>
          </a:p>
          <a:p>
            <a:pPr lvl="0"/>
            <a:r>
              <a:rPr lang="fi-FI" sz="1200" kern="1200" dirty="0" smtClean="0">
                <a:solidFill>
                  <a:schemeClr val="tx1"/>
                </a:solidFill>
                <a:effectLst/>
                <a:latin typeface="+mn-lt"/>
                <a:ea typeface="+mn-ea"/>
                <a:cs typeface="+mn-cs"/>
              </a:rPr>
              <a:t>Realistinen optimismi </a:t>
            </a:r>
          </a:p>
          <a:p>
            <a:pPr lvl="0"/>
            <a:r>
              <a:rPr lang="fi-FI" sz="1200" kern="1200" dirty="0" smtClean="0">
                <a:solidFill>
                  <a:schemeClr val="tx1"/>
                </a:solidFill>
                <a:effectLst/>
                <a:latin typeface="+mn-lt"/>
                <a:ea typeface="+mn-ea"/>
                <a:cs typeface="+mn-cs"/>
              </a:rPr>
              <a:t>Sitkeys (sinnikkyys)</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Ne ihmiset joilla on yleensä elämään positiivinen asenne, selviytyvät luonnostaan paremmin elämässä. </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(Koskelan Jussi, Väinö Linnan kirjassa)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”Sinnikkyys on siis hyve, joka työn maailmassa on mitä arvokkain mutta joka saattaa joissain tilanteissa kääntyä salakavalasti paheeksi ja johon sen vuoksi kannattaa suhtautua tietyllä kunnioituksella. Parhaiten liialliseksi käyneen sinnikkyyden seurauksilta ovat suojassa ne, joilla on tukenaan osaava esimies ja hyvä työyhteisö. Ellei oma kontrolli syystä tai toisesta toimi, ympäristö voi tarvittaessa ottaa ohjat ja panna sinnikkyydelle </a:t>
            </a:r>
            <a:r>
              <a:rPr lang="fi-FI" sz="1200" kern="1200" dirty="0" err="1" smtClean="0">
                <a:solidFill>
                  <a:schemeClr val="tx1"/>
                </a:solidFill>
                <a:effectLst/>
                <a:latin typeface="+mn-lt"/>
                <a:ea typeface="+mn-ea"/>
                <a:cs typeface="+mn-cs"/>
              </a:rPr>
              <a:t>pisteen.”Katkelma</a:t>
            </a:r>
            <a:r>
              <a:rPr lang="fi-FI" sz="1200" kern="1200" dirty="0" smtClean="0">
                <a:solidFill>
                  <a:schemeClr val="tx1"/>
                </a:solidFill>
                <a:effectLst/>
                <a:latin typeface="+mn-lt"/>
                <a:ea typeface="+mn-ea"/>
                <a:cs typeface="+mn-cs"/>
              </a:rPr>
              <a:t> teoksesta: Antti Kylliäinen. ”Paksunahkaisuudesta suurisieluisuuteen”</a:t>
            </a:r>
          </a:p>
          <a:p>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Ihmissuhteet</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Yksilön tasapainoon vaikuttavat ihmissuhteet työyhteisössä sekä sen ulkopuolella. Hyvä ja toimiva vuorovaikutus työpaikalla vahvistaa yksilön hyvinvointia ja auttaa koko työyhteisöä onnistumaan työssä.</a:t>
            </a:r>
          </a:p>
          <a:p>
            <a:r>
              <a:rPr lang="fi-FI" sz="1200" kern="1200" dirty="0" smtClean="0">
                <a:solidFill>
                  <a:schemeClr val="tx1"/>
                </a:solidFill>
                <a:effectLst/>
                <a:latin typeface="+mn-lt"/>
                <a:ea typeface="+mn-ea"/>
                <a:cs typeface="+mn-cs"/>
              </a:rPr>
              <a:t>On tärkeää, että henkilö kokee olevansa arvostettu työyhteisön jäsen, mutta on myös tärkeää, että sosiaalista elämää on myös työn ulkopuolella.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Elämässä täytyy olla ihmisiä, jotka välittävät minusta.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Työn merkityksellisyys:</a:t>
            </a:r>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Työssä mikä on minulle merkityksellistä? Voin osallistua suurempaan kuin olen itse – olla osa ryhmää. Työni on merkityksellistä myös muille.</a:t>
            </a:r>
          </a:p>
          <a:p>
            <a:r>
              <a:rPr lang="fi-FI" sz="1200" kern="1200" dirty="0" smtClean="0">
                <a:solidFill>
                  <a:schemeClr val="tx1"/>
                </a:solidFill>
                <a:effectLst/>
                <a:latin typeface="+mn-lt"/>
                <a:ea typeface="+mn-ea"/>
                <a:cs typeface="+mn-cs"/>
              </a:rPr>
              <a:t>”työn mielekkyyden heikkenemisen seuraukset tuntuvat mitä suurimmassa määrin myös kansantalouden tasolla: sairauspoissaolot lisääntyvät, työn tuottavuus alenee, työn tekeminen ei jaksa kiinnostaa eikä työurien jatkaminen eläkeiän tuolle puolen houkuttele. Mutta kansantaloudelle koituvat seuraukset ovat kuitenkin toissijaisia. Varsinaiset ongelmat kantaa työntekijä, jonka työssä jaksaminen heikkenee, työmotivaatio vähenee, työhyvinvointi kärsii ja työn ilo katoaa. Siksi muutoksen ytimenä täytyy olla sen, mitä tapahtuu yksittäisen työntekijän elämässä. ”Katkelma teoksesta: Antti Kylliäinen. ”Paksunahkaisuudesta suurisieluisuuteen”. </a:t>
            </a:r>
            <a:r>
              <a:rPr lang="fi-FI" sz="1200" kern="1200" dirty="0" err="1" smtClean="0">
                <a:solidFill>
                  <a:schemeClr val="tx1"/>
                </a:solidFill>
                <a:effectLst/>
                <a:latin typeface="+mn-lt"/>
                <a:ea typeface="+mn-ea"/>
                <a:cs typeface="+mn-cs"/>
              </a:rPr>
              <a:t>iBooks</a:t>
            </a:r>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 </a:t>
            </a:r>
          </a:p>
          <a:p>
            <a:r>
              <a:rPr lang="fi-FI" sz="1200" b="1" kern="1200" dirty="0" smtClean="0">
                <a:solidFill>
                  <a:schemeClr val="tx1"/>
                </a:solidFill>
                <a:effectLst/>
                <a:latin typeface="+mn-lt"/>
                <a:ea typeface="+mn-ea"/>
                <a:cs typeface="+mn-cs"/>
              </a:rPr>
              <a:t>Työn saavutukset:</a:t>
            </a:r>
            <a:r>
              <a:rPr lang="fi-FI" sz="1200" kern="1200" dirty="0" smtClean="0">
                <a:solidFill>
                  <a:schemeClr val="tx1"/>
                </a:solidFill>
                <a:effectLst/>
                <a:latin typeface="+mn-lt"/>
                <a:ea typeface="+mn-ea"/>
                <a:cs typeface="+mn-cs"/>
              </a:rPr>
              <a:t> Saavuttaa jotain asian itsensä takia, jotain jonka valitsee tehdä koska se tuntuu hyvältä, ilon ja tyytyväisyyden kokemus siitä, että oppii hallitsemaan jotain uutta. Ei niinkään tarkoiteta ulkoisia tavoitteita kuten palkkaa, toimeentuloa. Se ei ole sitä vaan halua esim. opetella jotain uutta.</a:t>
            </a:r>
          </a:p>
          <a:p>
            <a:r>
              <a:rPr lang="fi-FI" sz="1200" b="1" kern="120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5</a:t>
            </a:fld>
            <a:endParaRPr lang="fi-FI"/>
          </a:p>
        </p:txBody>
      </p:sp>
    </p:spTree>
    <p:extLst>
      <p:ext uri="{BB962C8B-B14F-4D97-AF65-F5344CB8AC3E}">
        <p14:creationId xmlns:p14="http://schemas.microsoft.com/office/powerpoint/2010/main" val="17546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i-FI" sz="1200" kern="1200" dirty="0" smtClean="0">
                <a:solidFill>
                  <a:schemeClr val="tx1"/>
                </a:solidFill>
                <a:effectLst/>
                <a:latin typeface="+mn-lt"/>
                <a:ea typeface="+mn-ea"/>
                <a:cs typeface="+mn-cs"/>
              </a:rPr>
              <a:t>Hyvä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johtaminen on menestyvän</a:t>
            </a:r>
            <a:r>
              <a:rPr lang="fi-FI" sz="1200" kern="1200" baseline="0" dirty="0" smtClean="0">
                <a:solidFill>
                  <a:schemeClr val="tx1"/>
                </a:solidFill>
                <a:effectLst/>
                <a:latin typeface="+mn-lt"/>
                <a:ea typeface="+mn-ea"/>
                <a:cs typeface="+mn-cs"/>
              </a:rPr>
              <a:t> organisaation</a:t>
            </a:r>
            <a:r>
              <a:rPr lang="fi-FI" sz="1200" kern="1200" dirty="0" smtClean="0">
                <a:solidFill>
                  <a:schemeClr val="tx1"/>
                </a:solidFill>
                <a:effectLst/>
                <a:latin typeface="+mn-lt"/>
                <a:ea typeface="+mn-ea"/>
                <a:cs typeface="+mn-cs"/>
              </a:rPr>
              <a:t> perusta. </a:t>
            </a:r>
            <a:endParaRPr lang="fi-FI" dirty="0" smtClean="0"/>
          </a:p>
          <a:p>
            <a:r>
              <a:rPr lang="fi-FI" sz="1200" kern="1200" dirty="0" smtClean="0">
                <a:solidFill>
                  <a:schemeClr val="tx1"/>
                </a:solidFill>
                <a:effectLst/>
                <a:latin typeface="+mn-lt"/>
                <a:ea typeface="+mn-ea"/>
                <a:cs typeface="+mn-cs"/>
              </a:rPr>
              <a:t>Johtamisen perustehtävä on kaikissa oloissa tukea organisaation toimintaa ja luoda mahdollisimman</a:t>
            </a:r>
            <a:r>
              <a:rPr lang="fi-FI" sz="1200" kern="1200" baseline="0" dirty="0" smtClean="0">
                <a:solidFill>
                  <a:schemeClr val="tx1"/>
                </a:solidFill>
                <a:effectLst/>
                <a:latin typeface="+mn-lt"/>
                <a:ea typeface="+mn-ea"/>
                <a:cs typeface="+mn-cs"/>
              </a:rPr>
              <a:t> hyvät</a:t>
            </a:r>
            <a:r>
              <a:rPr lang="fi-FI" sz="1200" kern="1200" dirty="0" smtClean="0">
                <a:solidFill>
                  <a:schemeClr val="tx1"/>
                </a:solidFill>
                <a:effectLst/>
                <a:latin typeface="+mn-lt"/>
                <a:ea typeface="+mn-ea"/>
                <a:cs typeface="+mn-cs"/>
              </a:rPr>
              <a:t> edellytykset laadukkaan</a:t>
            </a:r>
            <a:r>
              <a:rPr lang="fi-FI" sz="1200" kern="1200" baseline="0" dirty="0" smtClean="0">
                <a:solidFill>
                  <a:schemeClr val="tx1"/>
                </a:solidFill>
                <a:effectLst/>
                <a:latin typeface="+mn-lt"/>
                <a:ea typeface="+mn-ea"/>
                <a:cs typeface="+mn-cs"/>
              </a:rPr>
              <a:t> työ tekemiselle.</a:t>
            </a:r>
            <a:endParaRPr lang="fi-FI" dirty="0" smtClean="0"/>
          </a:p>
          <a:p>
            <a:r>
              <a:rPr lang="fi-FI" sz="1200" kern="1200" dirty="0" smtClean="0">
                <a:solidFill>
                  <a:schemeClr val="tx1"/>
                </a:solidFill>
                <a:effectLst/>
                <a:latin typeface="+mn-lt"/>
                <a:ea typeface="+mn-ea"/>
                <a:cs typeface="+mn-cs"/>
              </a:rPr>
              <a:t>Hyvän johtamisen perusta lepää</a:t>
            </a:r>
            <a:r>
              <a:rPr lang="fi-FI" sz="1200" kern="1200" baseline="0" dirty="0" smtClean="0">
                <a:solidFill>
                  <a:schemeClr val="tx1"/>
                </a:solidFill>
                <a:effectLst/>
                <a:latin typeface="+mn-lt"/>
                <a:ea typeface="+mn-ea"/>
                <a:cs typeface="+mn-cs"/>
              </a:rPr>
              <a:t> luottamuksen</a:t>
            </a:r>
            <a:r>
              <a:rPr lang="fi-FI" sz="1200" kern="1200" dirty="0" smtClean="0">
                <a:solidFill>
                  <a:schemeClr val="tx1"/>
                </a:solidFill>
                <a:effectLst/>
                <a:latin typeface="+mn-lt"/>
                <a:ea typeface="+mn-ea"/>
                <a:cs typeface="+mn-cs"/>
              </a:rPr>
              <a:t> ja hyvän vuorovaikutuksen varassa. Johtaminen</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on nykyisin yhä</a:t>
            </a:r>
            <a:r>
              <a:rPr lang="fi-FI" sz="1200" kern="1200" baseline="0" dirty="0" smtClean="0">
                <a:solidFill>
                  <a:schemeClr val="tx1"/>
                </a:solidFill>
                <a:effectLst/>
                <a:latin typeface="+mn-lt"/>
                <a:ea typeface="+mn-ea"/>
                <a:cs typeface="+mn-cs"/>
              </a:rPr>
              <a:t> enemmän itsensä johtamista,</a:t>
            </a:r>
            <a:r>
              <a:rPr lang="fi-FI" sz="1200" kern="1200" dirty="0" smtClean="0">
                <a:solidFill>
                  <a:schemeClr val="tx1"/>
                </a:solidFill>
                <a:effectLst/>
                <a:latin typeface="+mn-lt"/>
                <a:ea typeface="+mn-ea"/>
                <a:cs typeface="+mn-cs"/>
              </a:rPr>
              <a:t> oppimista ja vuorovaikutusta.  Hyvän johtajuuden perusedellytys on, että</a:t>
            </a:r>
            <a:r>
              <a:rPr lang="fi-FI" sz="1200" kern="1200" baseline="0" dirty="0" smtClean="0">
                <a:solidFill>
                  <a:schemeClr val="tx1"/>
                </a:solidFill>
                <a:effectLst/>
                <a:latin typeface="+mn-lt"/>
                <a:ea typeface="+mn-ea"/>
                <a:cs typeface="+mn-cs"/>
              </a:rPr>
              <a:t> j</a:t>
            </a:r>
            <a:r>
              <a:rPr lang="fi-FI" sz="1200" kern="1200" dirty="0" smtClean="0">
                <a:solidFill>
                  <a:schemeClr val="tx1"/>
                </a:solidFill>
                <a:effectLst/>
                <a:latin typeface="+mn-lt"/>
                <a:ea typeface="+mn-ea"/>
                <a:cs typeface="+mn-cs"/>
              </a:rPr>
              <a:t>ohdettavat seuraavat johtajaa ja antavat tuen hänen</a:t>
            </a:r>
            <a:r>
              <a:rPr lang="fi-FI" sz="1200" kern="1200" baseline="0" dirty="0" smtClean="0">
                <a:solidFill>
                  <a:schemeClr val="tx1"/>
                </a:solidFill>
                <a:effectLst/>
                <a:latin typeface="+mn-lt"/>
                <a:ea typeface="+mn-ea"/>
                <a:cs typeface="+mn-cs"/>
              </a:rPr>
              <a:t> työlleen.</a:t>
            </a:r>
            <a:endParaRPr lang="fi-FI" dirty="0" smtClean="0"/>
          </a:p>
          <a:p>
            <a:r>
              <a:rPr lang="fi-FI" sz="1200" kern="1200" dirty="0" smtClean="0">
                <a:solidFill>
                  <a:schemeClr val="tx1"/>
                </a:solidFill>
                <a:effectLst/>
                <a:latin typeface="+mn-lt"/>
                <a:ea typeface="+mn-ea"/>
                <a:cs typeface="+mn-cs"/>
              </a:rPr>
              <a:t>Johtaja huolehtii siitä,</a:t>
            </a:r>
            <a:r>
              <a:rPr lang="fi-FI" sz="1200" kern="1200" baseline="0" dirty="0" smtClean="0">
                <a:solidFill>
                  <a:schemeClr val="tx1"/>
                </a:solidFill>
                <a:effectLst/>
                <a:latin typeface="+mn-lt"/>
                <a:ea typeface="+mn-ea"/>
                <a:cs typeface="+mn-cs"/>
              </a:rPr>
              <a:t> että työn </a:t>
            </a:r>
            <a:r>
              <a:rPr lang="fi-FI" sz="1200" kern="1200" dirty="0" smtClean="0">
                <a:solidFill>
                  <a:schemeClr val="tx1"/>
                </a:solidFill>
                <a:effectLst/>
                <a:latin typeface="+mn-lt"/>
                <a:ea typeface="+mn-ea"/>
                <a:cs typeface="+mn-cs"/>
              </a:rPr>
              <a:t>tavoitteet ovat selvät ja toiminta on tavoitteiden suuntaista. </a:t>
            </a:r>
          </a:p>
          <a:p>
            <a:endParaRPr lang="fi-FI" sz="1200" kern="1200" dirty="0" smtClean="0">
              <a:solidFill>
                <a:schemeClr val="tx1"/>
              </a:solidFill>
              <a:effectLst/>
              <a:latin typeface="+mn-lt"/>
              <a:ea typeface="+mn-ea"/>
              <a:cs typeface="+mn-cs"/>
            </a:endParaRPr>
          </a:p>
          <a:p>
            <a:r>
              <a:rPr lang="fi-FI" sz="1200" kern="1200" dirty="0" smtClean="0">
                <a:solidFill>
                  <a:schemeClr val="tx1"/>
                </a:solidFill>
                <a:effectLst/>
                <a:latin typeface="+mn-lt"/>
                <a:ea typeface="+mn-ea"/>
                <a:cs typeface="+mn-cs"/>
              </a:rPr>
              <a:t>Johtaminen</a:t>
            </a:r>
            <a:r>
              <a:rPr lang="fi-FI" sz="1200" kern="1200" baseline="0" dirty="0" smtClean="0">
                <a:solidFill>
                  <a:schemeClr val="tx1"/>
                </a:solidFill>
                <a:effectLst/>
                <a:latin typeface="+mn-lt"/>
                <a:ea typeface="+mn-ea"/>
                <a:cs typeface="+mn-cs"/>
              </a:rPr>
              <a:t> pohjautuu aina jonkinlaiseen ihmiskäsitykseen, tiedostettuun tai tiedostamattomaan.. Ihmiskäsitys ottaa kantaa ihmisten arvoon, päämäärään ja merkitykseen.</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Johtajan ihmiskäsitys vaikuttaa hänen</a:t>
            </a:r>
            <a:r>
              <a:rPr lang="fi-FI" sz="1200" kern="1200" baseline="0" dirty="0" smtClean="0">
                <a:solidFill>
                  <a:schemeClr val="tx1"/>
                </a:solidFill>
                <a:effectLst/>
                <a:latin typeface="+mn-lt"/>
                <a:ea typeface="+mn-ea"/>
                <a:cs typeface="+mn-cs"/>
              </a:rPr>
              <a:t> johtamistyyliinsä </a:t>
            </a:r>
            <a:r>
              <a:rPr lang="fi-FI" sz="1200" kern="1200" dirty="0" smtClean="0">
                <a:solidFill>
                  <a:schemeClr val="tx1"/>
                </a:solidFill>
                <a:effectLst/>
                <a:latin typeface="+mn-lt"/>
                <a:ea typeface="+mn-ea"/>
                <a:cs typeface="+mn-cs"/>
              </a:rPr>
              <a:t>ja paljastuu hänen</a:t>
            </a:r>
            <a:r>
              <a:rPr lang="fi-FI" sz="1200" kern="1200" baseline="0" dirty="0" smtClean="0">
                <a:solidFill>
                  <a:schemeClr val="tx1"/>
                </a:solidFill>
                <a:effectLst/>
                <a:latin typeface="+mn-lt"/>
                <a:ea typeface="+mn-ea"/>
                <a:cs typeface="+mn-cs"/>
              </a:rPr>
              <a:t> kielenkäytössään</a:t>
            </a:r>
            <a:r>
              <a:rPr lang="fi-FI" sz="1200" kern="1200" dirty="0" smtClean="0">
                <a:solidFill>
                  <a:schemeClr val="tx1"/>
                </a:solidFill>
                <a:effectLst/>
                <a:latin typeface="+mn-lt"/>
                <a:ea typeface="+mn-ea"/>
                <a:cs typeface="+mn-cs"/>
              </a:rPr>
              <a:t> ja tavassa olla vuorovaikutuksessa työntekijöidensä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kanssa.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baseline="0" dirty="0" smtClean="0">
                <a:solidFill>
                  <a:schemeClr val="tx1"/>
                </a:solidFill>
                <a:effectLst/>
                <a:latin typeface="+mn-lt"/>
                <a:ea typeface="+mn-ea"/>
                <a:cs typeface="+mn-cs"/>
              </a:rPr>
              <a:t>Asioiden johtamisen rinnalla on merkityksellistä ihmisten johtaminen. On välttämätöntä, että esimiehellä on kyky ja halu työskennellä sekä olla läsnä toisten ihmisten kanssa. Hyvä ihmisten johtaminen vaatii vuorovaikutustaitoja ja kykyä tunnistaa erilaiset ihmistyypit.</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Optimistisella johtajalla on realistinen kuva itsestään, eikä</a:t>
            </a:r>
            <a:r>
              <a:rPr lang="fi-FI" sz="1200" kern="1200" baseline="0" dirty="0" smtClean="0">
                <a:solidFill>
                  <a:schemeClr val="tx1"/>
                </a:solidFill>
                <a:effectLst/>
                <a:latin typeface="+mn-lt"/>
                <a:ea typeface="+mn-ea"/>
                <a:cs typeface="+mn-cs"/>
              </a:rPr>
              <a:t> hän tuo itseään </a:t>
            </a:r>
            <a:r>
              <a:rPr lang="fi-FI" sz="1200" kern="1200" dirty="0" smtClean="0">
                <a:solidFill>
                  <a:schemeClr val="tx1"/>
                </a:solidFill>
                <a:effectLst/>
                <a:latin typeface="+mn-lt"/>
                <a:ea typeface="+mn-ea"/>
                <a:cs typeface="+mn-cs"/>
              </a:rPr>
              <a:t>esille kaikki</a:t>
            </a:r>
            <a:r>
              <a:rPr lang="fi-FI" sz="1200" kern="1200" baseline="0" dirty="0" smtClean="0">
                <a:solidFill>
                  <a:schemeClr val="tx1"/>
                </a:solidFill>
                <a:effectLst/>
                <a:latin typeface="+mn-lt"/>
                <a:ea typeface="+mn-ea"/>
                <a:cs typeface="+mn-cs"/>
              </a:rPr>
              <a:t> tietävänä ja täydellisenä. Hänen </a:t>
            </a:r>
            <a:r>
              <a:rPr lang="fi-FI" sz="1200" kern="1200" dirty="0" smtClean="0">
                <a:solidFill>
                  <a:schemeClr val="tx1"/>
                </a:solidFill>
                <a:effectLst/>
                <a:latin typeface="+mn-lt"/>
                <a:ea typeface="+mn-ea"/>
                <a:cs typeface="+mn-cs"/>
              </a:rPr>
              <a:t> karismansa syntyy</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johdettavien kautta.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effectLst/>
                <a:latin typeface="+mn-lt"/>
                <a:ea typeface="+mn-ea"/>
                <a:cs typeface="+mn-cs"/>
              </a:rPr>
              <a:t> Luottamuksen kiteytys</a:t>
            </a:r>
            <a:r>
              <a:rPr lang="fi-FI" sz="1200" kern="1200" dirty="0" smtClean="0">
                <a:solidFill>
                  <a:schemeClr val="tx1"/>
                </a:solidFill>
                <a:effectLst/>
                <a:latin typeface="+mn-lt"/>
                <a:ea typeface="+mn-ea"/>
                <a:cs typeface="+mn-cs"/>
              </a:rPr>
              <a:t>: Luottamuksen</a:t>
            </a:r>
            <a:r>
              <a:rPr lang="fi-FI" sz="1200" kern="1200" baseline="0" dirty="0" smtClean="0">
                <a:solidFill>
                  <a:schemeClr val="tx1"/>
                </a:solidFill>
                <a:effectLst/>
                <a:latin typeface="+mn-lt"/>
                <a:ea typeface="+mn-ea"/>
                <a:cs typeface="+mn-cs"/>
              </a:rPr>
              <a:t> ilmapiirissä vähistä resursseista saadaan enemmän. Vahvan epäluottamuksen ilmapiirissä mitkään resurssit tai rahat eivät koskaan ole riittäviä</a:t>
            </a:r>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effectLst/>
              <a:latin typeface="+mn-lt"/>
              <a:ea typeface="+mn-ea"/>
              <a:cs typeface="+mn-cs"/>
            </a:endParaRPr>
          </a:p>
          <a:p>
            <a:r>
              <a:rPr lang="fi-FI" sz="1200" b="1" kern="1200" dirty="0" smtClean="0">
                <a:solidFill>
                  <a:schemeClr val="tx1"/>
                </a:solidFill>
                <a:effectLst/>
                <a:latin typeface="+mn-lt"/>
                <a:ea typeface="+mn-ea"/>
                <a:cs typeface="+mn-cs"/>
              </a:rPr>
              <a:t>Oikeudenmukainen johtaja </a:t>
            </a:r>
            <a:endParaRPr lang="fi-FI" b="1" dirty="0" smtClean="0"/>
          </a:p>
          <a:p>
            <a:r>
              <a:rPr lang="fi-FI" sz="1200" kern="1200" dirty="0" smtClean="0">
                <a:solidFill>
                  <a:schemeClr val="tx1"/>
                </a:solidFill>
                <a:effectLst/>
                <a:latin typeface="+mn-lt"/>
                <a:ea typeface="+mn-ea"/>
                <a:cs typeface="+mn-cs"/>
              </a:rPr>
              <a:t>–  käyttäytyy johdonmukaisesti </a:t>
            </a:r>
            <a:endParaRPr lang="fi-FI" dirty="0" smtClean="0">
              <a:effectLst/>
            </a:endParaRPr>
          </a:p>
          <a:p>
            <a:r>
              <a:rPr lang="fi-FI" sz="1200" kern="1200" dirty="0" smtClean="0">
                <a:solidFill>
                  <a:schemeClr val="tx1"/>
                </a:solidFill>
                <a:effectLst/>
                <a:latin typeface="+mn-lt"/>
                <a:ea typeface="+mn-ea"/>
                <a:cs typeface="+mn-cs"/>
              </a:rPr>
              <a:t>–  kohtelee ihmisiä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tasa-arvoisesti samojen </a:t>
            </a:r>
            <a:endParaRPr lang="fi-FI" dirty="0" smtClean="0">
              <a:effectLst/>
            </a:endParaRPr>
          </a:p>
          <a:p>
            <a:r>
              <a:rPr lang="fi-FI" sz="1200" kern="1200" dirty="0" smtClean="0">
                <a:solidFill>
                  <a:schemeClr val="tx1"/>
                </a:solidFill>
                <a:effectLst/>
                <a:latin typeface="+mn-lt"/>
                <a:ea typeface="+mn-ea"/>
                <a:cs typeface="+mn-cs"/>
              </a:rPr>
              <a:t>pelisääntöjen mukaisesti </a:t>
            </a:r>
            <a:endParaRPr lang="fi-FI" dirty="0" smtClean="0">
              <a:effectLst/>
            </a:endParaRPr>
          </a:p>
          <a:p>
            <a:r>
              <a:rPr lang="fi-FI" sz="1200" kern="1200" dirty="0" smtClean="0">
                <a:solidFill>
                  <a:schemeClr val="tx1"/>
                </a:solidFill>
                <a:effectLst/>
                <a:latin typeface="+mn-lt"/>
                <a:ea typeface="+mn-ea"/>
                <a:cs typeface="+mn-cs"/>
              </a:rPr>
              <a:t>–  tekee päätökset oikean tiedon perusteella </a:t>
            </a:r>
            <a:endParaRPr lang="fi-FI" dirty="0" smtClean="0">
              <a:effectLst/>
            </a:endParaRPr>
          </a:p>
          <a:p>
            <a:r>
              <a:rPr lang="fi-FI" sz="1200" kern="1200" dirty="0" smtClean="0">
                <a:solidFill>
                  <a:schemeClr val="tx1"/>
                </a:solidFill>
                <a:effectLst/>
                <a:latin typeface="+mn-lt"/>
                <a:ea typeface="+mn-ea"/>
                <a:cs typeface="+mn-cs"/>
              </a:rPr>
              <a:t>–  tunnustaa virheensä</a:t>
            </a:r>
            <a:r>
              <a:rPr lang="fi-FI" sz="1200" kern="1200" baseline="0" dirty="0" smtClean="0">
                <a:solidFill>
                  <a:schemeClr val="tx1"/>
                </a:solidFill>
                <a:effectLst/>
                <a:latin typeface="+mn-lt"/>
                <a:ea typeface="+mn-ea"/>
                <a:cs typeface="+mn-cs"/>
              </a:rPr>
              <a:t> j</a:t>
            </a:r>
            <a:r>
              <a:rPr lang="fi-FI" sz="1200" kern="1200" dirty="0" smtClean="0">
                <a:solidFill>
                  <a:schemeClr val="tx1"/>
                </a:solidFill>
                <a:effectLst/>
                <a:latin typeface="+mn-lt"/>
                <a:ea typeface="+mn-ea"/>
                <a:cs typeface="+mn-cs"/>
              </a:rPr>
              <a:t>a kykenee purkamaan</a:t>
            </a:r>
            <a:endParaRPr lang="fi-FI" dirty="0" smtClean="0">
              <a:effectLst/>
            </a:endParaRPr>
          </a:p>
          <a:p>
            <a:r>
              <a:rPr lang="fi-FI" sz="1200" kern="1200" dirty="0" smtClean="0">
                <a:solidFill>
                  <a:schemeClr val="tx1"/>
                </a:solidFill>
                <a:effectLst/>
                <a:latin typeface="+mn-lt"/>
                <a:ea typeface="+mn-ea"/>
                <a:cs typeface="+mn-cs"/>
              </a:rPr>
              <a:t>epäonnistuneen tai väärin tein tehdyn päätöksen. </a:t>
            </a:r>
          </a:p>
          <a:p>
            <a:endParaRPr lang="fi-FI" sz="1200" kern="1200" dirty="0" smtClean="0">
              <a:solidFill>
                <a:schemeClr val="tx1"/>
              </a:solidFill>
              <a:effectLst/>
              <a:latin typeface="+mn-lt"/>
              <a:ea typeface="+mn-ea"/>
              <a:cs typeface="+mn-cs"/>
            </a:endParaRPr>
          </a:p>
          <a:p>
            <a:r>
              <a:rPr lang="fi-FI" dirty="0" smtClean="0"/>
              <a:t>Työyhteisössä </a:t>
            </a:r>
            <a:r>
              <a:rPr lang="fi-FI" dirty="0" smtClean="0"/>
              <a:t>oikeudenmukaisuus tarkoittaa esimerkiksi sitä, että samaa työtä samalla ammattitaidolla tekeville maksetaan yhtä suurta palkkaa. Mutta yhtälailla oikeudenmukaista on se, että </a:t>
            </a:r>
            <a:r>
              <a:rPr lang="fi-FI" b="1" dirty="0" smtClean="0"/>
              <a:t>kahdesta työntekijästä sen, joka on paremmin koulutettu, ahkerampi ja aikaansaavampi, vastuullisemmassa asemassa tai työssään kokeneempi, palkka on korkeampi kuin toisen.</a:t>
            </a:r>
            <a:r>
              <a:rPr lang="fi-FI"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a:p>
            <a:r>
              <a:rPr lang="fi-FI" sz="1200" kern="1200" dirty="0" smtClean="0">
                <a:solidFill>
                  <a:schemeClr val="tx1"/>
                </a:solidFill>
                <a:effectLst/>
                <a:latin typeface="+mn-lt"/>
                <a:ea typeface="+mn-ea"/>
                <a:cs typeface="+mn-cs"/>
              </a:rPr>
              <a:t>”Tunneäly on metataito, joka ohjaa muiden taitojemme hyödyntämistä. Se on kykyä</a:t>
            </a:r>
            <a:r>
              <a:rPr lang="fi-FI" sz="1200" kern="1200" baseline="0" dirty="0" smtClean="0">
                <a:solidFill>
                  <a:schemeClr val="tx1"/>
                </a:solidFill>
                <a:effectLst/>
                <a:latin typeface="+mn-lt"/>
                <a:ea typeface="+mn-ea"/>
                <a:cs typeface="+mn-cs"/>
              </a:rPr>
              <a:t> tunnistaa</a:t>
            </a:r>
            <a:r>
              <a:rPr lang="fi-FI" sz="1200" kern="1200" dirty="0" smtClean="0">
                <a:solidFill>
                  <a:schemeClr val="tx1"/>
                </a:solidFill>
                <a:effectLst/>
                <a:latin typeface="+mn-lt"/>
                <a:ea typeface="+mn-ea"/>
                <a:cs typeface="+mn-cs"/>
              </a:rPr>
              <a:t>, ilmaista, analysoida ja säädellä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omia ja toisten ihmisten tunteita erilaisissa tilanteissa” (Saarinen 2007) </a:t>
            </a:r>
            <a:endParaRPr lang="fi-FI" dirty="0" smtClean="0"/>
          </a:p>
          <a:p>
            <a:r>
              <a:rPr lang="fi-FI" sz="1200" kern="1200" dirty="0" smtClean="0">
                <a:solidFill>
                  <a:schemeClr val="tx1"/>
                </a:solidFill>
                <a:effectLst/>
                <a:latin typeface="+mn-lt"/>
                <a:ea typeface="+mn-ea"/>
                <a:cs typeface="+mn-cs"/>
              </a:rPr>
              <a:t>Tunteiden näyttäminen ja huomioon ottaminen</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esimiestoiminnassa on</a:t>
            </a:r>
            <a:r>
              <a:rPr lang="fi-FI" sz="1200" kern="1200" baseline="0" dirty="0" smtClean="0">
                <a:solidFill>
                  <a:schemeClr val="tx1"/>
                </a:solidFill>
                <a:effectLst/>
                <a:latin typeface="+mn-lt"/>
                <a:ea typeface="+mn-ea"/>
                <a:cs typeface="+mn-cs"/>
              </a:rPr>
              <a:t> koettu </a:t>
            </a:r>
            <a:r>
              <a:rPr lang="fi-FI" sz="1200" kern="1200" dirty="0" smtClean="0">
                <a:solidFill>
                  <a:schemeClr val="tx1"/>
                </a:solidFill>
                <a:effectLst/>
                <a:latin typeface="+mn-lt"/>
                <a:ea typeface="+mn-ea"/>
                <a:cs typeface="+mn-cs"/>
              </a:rPr>
              <a:t>Suomessa tehottomuudeksi. Se on kuitenkin väärä</a:t>
            </a:r>
            <a:r>
              <a:rPr lang="fi-FI" sz="1200" kern="1200" baseline="0" dirty="0" smtClean="0">
                <a:solidFill>
                  <a:schemeClr val="tx1"/>
                </a:solidFill>
                <a:effectLst/>
                <a:latin typeface="+mn-lt"/>
                <a:ea typeface="+mn-ea"/>
                <a:cs typeface="+mn-cs"/>
              </a:rPr>
              <a:t> tulkinta</a:t>
            </a:r>
            <a:r>
              <a:rPr lang="fi-FI" sz="1200" kern="1200" dirty="0" smtClean="0">
                <a:solidFill>
                  <a:schemeClr val="tx1"/>
                </a:solidFill>
                <a:effectLst/>
                <a:latin typeface="+mn-lt"/>
                <a:ea typeface="+mn-ea"/>
                <a:cs typeface="+mn-cs"/>
              </a:rPr>
              <a:t>, sillä</a:t>
            </a:r>
            <a:r>
              <a:rPr lang="fi-FI" sz="1200" kern="1200" baseline="0" dirty="0" smtClean="0">
                <a:solidFill>
                  <a:schemeClr val="tx1"/>
                </a:solidFill>
                <a:effectLst/>
                <a:latin typeface="+mn-lt"/>
                <a:ea typeface="+mn-ea"/>
                <a:cs typeface="+mn-cs"/>
              </a:rPr>
              <a:t> pelkkä järkevyys</a:t>
            </a:r>
            <a:r>
              <a:rPr lang="fi-FI" sz="1200" kern="1200" dirty="0" smtClean="0">
                <a:solidFill>
                  <a:schemeClr val="tx1"/>
                </a:solidFill>
                <a:effectLst/>
                <a:latin typeface="+mn-lt"/>
                <a:ea typeface="+mn-ea"/>
                <a:cs typeface="+mn-cs"/>
              </a:rPr>
              <a:t> ja älykkyys</a:t>
            </a:r>
            <a:r>
              <a:rPr lang="fi-FI" sz="1200" kern="1200" baseline="0" dirty="0" smtClean="0">
                <a:solidFill>
                  <a:schemeClr val="tx1"/>
                </a:solidFill>
                <a:effectLst/>
                <a:latin typeface="+mn-lt"/>
                <a:ea typeface="+mn-ea"/>
                <a:cs typeface="+mn-cs"/>
              </a:rPr>
              <a:t> eivät riitä </a:t>
            </a:r>
            <a:r>
              <a:rPr lang="fi-FI" sz="1200" kern="1200" dirty="0" smtClean="0">
                <a:solidFill>
                  <a:schemeClr val="tx1"/>
                </a:solidFill>
                <a:effectLst/>
                <a:latin typeface="+mn-lt"/>
                <a:ea typeface="+mn-ea"/>
                <a:cs typeface="+mn-cs"/>
              </a:rPr>
              <a:t>viisaaseen toimintaan. </a:t>
            </a:r>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Vasta niiden yhdistämisellä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saadaan aikaan oikeaa viisautta. Johtajan tunnetaidoilla tarkoitetaan kykyä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tunnistaa ja ottaa huomioon tunteita itsessä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ja muissa ihmisissä. Tunnetaitoinen johtaja pystyy tunnistamaan omia tunteitaan ja analysoimaan niiden alkuperiä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pohtien aktiivisesti omia tekemisiään ja niiden vaikutuksia; hän on tietoinen tunteiden vaikutuksesta päätöksentekoon. Tietoisuus omista tunteista on johtajille erityisen tärkeää koska toista ihmistä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voi ymmärtää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korkeintaan siinä</a:t>
            </a:r>
            <a:r>
              <a:rPr lang="fi-FI" sz="1200" kern="1200" baseline="0" dirty="0" smtClean="0">
                <a:solidFill>
                  <a:schemeClr val="tx1"/>
                </a:solidFill>
                <a:effectLst/>
                <a:latin typeface="+mn-lt"/>
                <a:ea typeface="+mn-ea"/>
                <a:cs typeface="+mn-cs"/>
              </a:rPr>
              <a:t> määrin kuin itseään.</a:t>
            </a:r>
            <a:r>
              <a:rPr lang="fi-FI" sz="1200" kern="1200" dirty="0" smtClean="0">
                <a:solidFill>
                  <a:schemeClr val="tx1"/>
                </a:solidFill>
                <a:effectLst/>
                <a:latin typeface="+mn-lt"/>
                <a:ea typeface="+mn-ea"/>
                <a:cs typeface="+mn-cs"/>
              </a:rPr>
              <a:t> Yksi keino vahvistaa itsetuntemusta on itsearviointi. </a:t>
            </a:r>
            <a:endParaRPr lang="fi-FI" dirty="0" smtClean="0"/>
          </a:p>
          <a:p>
            <a:endParaRPr lang="fi-FI" dirty="0" smtClean="0"/>
          </a:p>
          <a:p>
            <a:r>
              <a:rPr lang="fi-FI" sz="1200" kern="1200" dirty="0" smtClean="0">
                <a:solidFill>
                  <a:schemeClr val="tx1"/>
                </a:solidFill>
                <a:effectLst/>
                <a:latin typeface="+mn-lt"/>
                <a:ea typeface="+mn-ea"/>
                <a:cs typeface="+mn-cs"/>
              </a:rPr>
              <a:t>Jos tunteita ei tunnisteta eikä</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johdeta, ne saattavat saada ylivallan ja alkavat ohjata toimintaa. Monet työyhteisön</a:t>
            </a:r>
            <a:r>
              <a:rPr lang="fi-FI" sz="1200" kern="1200" baseline="0" dirty="0" smtClean="0">
                <a:solidFill>
                  <a:schemeClr val="tx1"/>
                </a:solidFill>
                <a:effectLst/>
                <a:latin typeface="+mn-lt"/>
                <a:ea typeface="+mn-ea"/>
                <a:cs typeface="+mn-cs"/>
              </a:rPr>
              <a:t> </a:t>
            </a:r>
            <a:r>
              <a:rPr lang="fi-FI" sz="1200" kern="1200" dirty="0" smtClean="0">
                <a:solidFill>
                  <a:schemeClr val="tx1"/>
                </a:solidFill>
                <a:effectLst/>
                <a:latin typeface="+mn-lt"/>
                <a:ea typeface="+mn-ea"/>
                <a:cs typeface="+mn-cs"/>
              </a:rPr>
              <a:t>ristiriidat ja jumi- tilanteet juontavat juurensa siihen, että</a:t>
            </a:r>
            <a:r>
              <a:rPr lang="fi-FI" sz="1200" kern="1200" baseline="0" dirty="0" smtClean="0">
                <a:solidFill>
                  <a:schemeClr val="tx1"/>
                </a:solidFill>
                <a:effectLst/>
                <a:latin typeface="+mn-lt"/>
                <a:ea typeface="+mn-ea"/>
                <a:cs typeface="+mn-cs"/>
              </a:rPr>
              <a:t> työstä </a:t>
            </a:r>
            <a:r>
              <a:rPr lang="fi-FI" sz="1200" kern="1200" dirty="0" smtClean="0">
                <a:solidFill>
                  <a:schemeClr val="tx1"/>
                </a:solidFill>
                <a:effectLst/>
                <a:latin typeface="+mn-lt"/>
                <a:ea typeface="+mn-ea"/>
                <a:cs typeface="+mn-cs"/>
              </a:rPr>
              <a:t>nousevat tunteet jäävät</a:t>
            </a:r>
            <a:r>
              <a:rPr lang="fi-FI" sz="1200" kern="1200" baseline="0" dirty="0" smtClean="0">
                <a:solidFill>
                  <a:schemeClr val="tx1"/>
                </a:solidFill>
                <a:effectLst/>
                <a:latin typeface="+mn-lt"/>
                <a:ea typeface="+mn-ea"/>
                <a:cs typeface="+mn-cs"/>
              </a:rPr>
              <a:t> käsittelemättä</a:t>
            </a:r>
            <a:r>
              <a:rPr lang="fi-FI" sz="1200" kern="1200" dirty="0" smtClean="0">
                <a:solidFill>
                  <a:schemeClr val="tx1"/>
                </a:solidFill>
                <a:effectLst/>
                <a:latin typeface="+mn-lt"/>
                <a:ea typeface="+mn-ea"/>
                <a:cs typeface="+mn-cs"/>
              </a:rPr>
              <a:t> Jos tunteet sivuutetaan työ- paikalla, jää</a:t>
            </a:r>
            <a:r>
              <a:rPr lang="fi-FI" sz="1200" kern="1200" baseline="0" dirty="0" smtClean="0">
                <a:solidFill>
                  <a:schemeClr val="tx1"/>
                </a:solidFill>
                <a:effectLst/>
                <a:latin typeface="+mn-lt"/>
                <a:ea typeface="+mn-ea"/>
                <a:cs typeface="+mn-cs"/>
              </a:rPr>
              <a:t> jäljelle</a:t>
            </a:r>
            <a:r>
              <a:rPr lang="fi-FI" sz="1200" kern="1200" dirty="0" smtClean="0">
                <a:solidFill>
                  <a:schemeClr val="tx1"/>
                </a:solidFill>
                <a:effectLst/>
                <a:latin typeface="+mn-lt"/>
                <a:ea typeface="+mn-ea"/>
                <a:cs typeface="+mn-cs"/>
              </a:rPr>
              <a:t> vain mekaanisia työsuorituksia. Tämmöisessä</a:t>
            </a:r>
            <a:r>
              <a:rPr lang="fi-FI" sz="1200" kern="1200" baseline="0" dirty="0" smtClean="0">
                <a:solidFill>
                  <a:schemeClr val="tx1"/>
                </a:solidFill>
                <a:effectLst/>
                <a:latin typeface="+mn-lt"/>
                <a:ea typeface="+mn-ea"/>
                <a:cs typeface="+mn-cs"/>
              </a:rPr>
              <a:t> työyhteisössä</a:t>
            </a:r>
            <a:r>
              <a:rPr lang="fi-FI" sz="1200" kern="1200" dirty="0" smtClean="0">
                <a:solidFill>
                  <a:schemeClr val="tx1"/>
                </a:solidFill>
                <a:effectLst/>
                <a:latin typeface="+mn-lt"/>
                <a:ea typeface="+mn-ea"/>
                <a:cs typeface="+mn-cs"/>
              </a:rPr>
              <a:t> ei synny uusia innovaatioita ja kehitytä</a:t>
            </a:r>
            <a:r>
              <a:rPr lang="fi-FI" sz="1200" kern="1200" baseline="0" dirty="0" smtClean="0">
                <a:solidFill>
                  <a:schemeClr val="tx1"/>
                </a:solidFill>
                <a:effectLst/>
                <a:latin typeface="+mn-lt"/>
                <a:ea typeface="+mn-ea"/>
                <a:cs typeface="+mn-cs"/>
              </a:rPr>
              <a:t> työyhteisönä.</a:t>
            </a:r>
          </a:p>
          <a:p>
            <a:endParaRPr lang="fi-FI" sz="1200" kern="1200" baseline="0" dirty="0" smtClean="0">
              <a:solidFill>
                <a:schemeClr val="tx1"/>
              </a:solidFill>
              <a:effectLst/>
              <a:latin typeface="+mn-lt"/>
              <a:ea typeface="+mn-ea"/>
              <a:cs typeface="+mn-cs"/>
            </a:endParaRPr>
          </a:p>
          <a:p>
            <a:r>
              <a:rPr lang="fi-FI" sz="1200" kern="1200" baseline="0" dirty="0" smtClean="0">
                <a:solidFill>
                  <a:schemeClr val="tx1"/>
                </a:solidFill>
                <a:effectLst/>
                <a:latin typeface="+mn-lt"/>
                <a:ea typeface="+mn-ea"/>
                <a:cs typeface="+mn-cs"/>
              </a:rPr>
              <a:t>Johtamistyöhön kuuluu kyky ratkoa ongelmia. Vaikeiden asioiden puheeksi ottamisen taito, on ominaisuus josta esimiehille on hyötyä.</a:t>
            </a:r>
            <a:endParaRPr lang="fi-FI"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a:p>
            <a:endParaRPr lang="fi-FI" dirty="0" smtClean="0"/>
          </a:p>
          <a:p>
            <a:endParaRPr lang="fi-FI" dirty="0"/>
          </a:p>
        </p:txBody>
      </p:sp>
      <p:sp>
        <p:nvSpPr>
          <p:cNvPr id="4" name="Slide Number Placeholder 3"/>
          <p:cNvSpPr>
            <a:spLocks noGrp="1"/>
          </p:cNvSpPr>
          <p:nvPr>
            <p:ph type="sldNum" sz="quarter" idx="10"/>
          </p:nvPr>
        </p:nvSpPr>
        <p:spPr/>
        <p:txBody>
          <a:bodyPr/>
          <a:lstStyle/>
          <a:p>
            <a:fld id="{1D2386A3-2E31-4C9B-B0BE-45709ADB9841}" type="slidenum">
              <a:rPr lang="fi-FI" smtClean="0"/>
              <a:pPr/>
              <a:t>6</a:t>
            </a:fld>
            <a:endParaRPr lang="fi-FI"/>
          </a:p>
        </p:txBody>
      </p:sp>
    </p:spTree>
    <p:extLst>
      <p:ext uri="{BB962C8B-B14F-4D97-AF65-F5344CB8AC3E}">
        <p14:creationId xmlns:p14="http://schemas.microsoft.com/office/powerpoint/2010/main" val="88121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Scarf</a:t>
            </a:r>
            <a:r>
              <a:rPr lang="fi-FI" dirty="0" smtClean="0"/>
              <a:t> toimintakyvyn</a:t>
            </a:r>
            <a:r>
              <a:rPr lang="fi-FI" baseline="0" dirty="0" smtClean="0"/>
              <a:t> peruspilarit neurotieteen tutkija David Rockin </a:t>
            </a:r>
            <a:r>
              <a:rPr lang="fi-FI" baseline="0" dirty="0" smtClean="0"/>
              <a:t>kirjasta</a:t>
            </a:r>
          </a:p>
          <a:p>
            <a:endParaRPr lang="fi-FI" baseline="0" dirty="0" smtClean="0"/>
          </a:p>
          <a:p>
            <a:r>
              <a:rPr lang="fi-FI" baseline="0" dirty="0" smtClean="0"/>
              <a:t>Kaikki toimet joita tehdään paremman työhyvinvoinnin saavuttamiseksi, pitäisi nojata näihin viiteen kohtaan.</a:t>
            </a:r>
            <a:endParaRPr lang="fi-FI" baseline="0" dirty="0" smtClean="0"/>
          </a:p>
          <a:p>
            <a:endParaRPr lang="fi-FI" baseline="0" dirty="0" smtClean="0"/>
          </a:p>
          <a:p>
            <a:r>
              <a:rPr lang="fi-FI" baseline="0" dirty="0" smtClean="0"/>
              <a:t>Hyvinvoiva työyhteisö:</a:t>
            </a:r>
            <a:endParaRPr lang="fi-FI" dirty="0"/>
          </a:p>
        </p:txBody>
      </p:sp>
      <p:sp>
        <p:nvSpPr>
          <p:cNvPr id="4" name="Dian numeron paikkamerkki 3"/>
          <p:cNvSpPr>
            <a:spLocks noGrp="1"/>
          </p:cNvSpPr>
          <p:nvPr>
            <p:ph type="sldNum" sz="quarter" idx="10"/>
          </p:nvPr>
        </p:nvSpPr>
        <p:spPr/>
        <p:txBody>
          <a:bodyPr/>
          <a:lstStyle/>
          <a:p>
            <a:fld id="{1D2386A3-2E31-4C9B-B0BE-45709ADB9841}" type="slidenum">
              <a:rPr lang="uk-UA" smtClean="0"/>
              <a:pPr/>
              <a:t>7</a:t>
            </a:fld>
            <a:endParaRPr lang="uk-UA"/>
          </a:p>
        </p:txBody>
      </p:sp>
    </p:spTree>
    <p:extLst>
      <p:ext uri="{BB962C8B-B14F-4D97-AF65-F5344CB8AC3E}">
        <p14:creationId xmlns:p14="http://schemas.microsoft.com/office/powerpoint/2010/main" val="6657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70000" lnSpcReduction="20000"/>
          </a:bodyPr>
          <a:lstStyle/>
          <a:p>
            <a:r>
              <a:rPr lang="fi-FI" b="1" dirty="0" smtClean="0"/>
              <a:t>Usein</a:t>
            </a:r>
            <a:r>
              <a:rPr lang="fi-FI" b="1" baseline="0" dirty="0" smtClean="0"/>
              <a:t> unohdetaan, että kysely ei ole toimenpide. </a:t>
            </a:r>
            <a:r>
              <a:rPr lang="fi-FI" baseline="0" dirty="0" smtClean="0"/>
              <a:t>Muutosta ei tapahdu siten, että teemme henkilöstöbarometrin jossa kysytään esim. arvioi työilmapiiriäsi? Arviointiasteikko on 1-5 ja tulos on 3,4. Mitä me tällä arvosanalla sitten teemme???</a:t>
            </a:r>
          </a:p>
          <a:p>
            <a:r>
              <a:rPr lang="fi-FI" baseline="0" dirty="0" smtClean="0"/>
              <a:t>Vertaammeko sitä vastaaviin toimialoihin valtakunnallisesti ja olemme tyytyväisiä jos olemme keskiarvon yläpuolella? Muutos ei lähde syntymään siten, että toivomme muutosta. Muutos tulee vasta sitten kun asiat tehdään näkyviksi ja niitä ryhdytään hallitusti korjaamaan</a:t>
            </a:r>
            <a:r>
              <a:rPr lang="fi-FI" baseline="0" dirty="0" smtClean="0"/>
              <a:t>.</a:t>
            </a:r>
          </a:p>
          <a:p>
            <a:endParaRPr lang="fi-FI" baseline="0" dirty="0" smtClean="0"/>
          </a:p>
          <a:p>
            <a:r>
              <a:rPr lang="fi-FI" baseline="0" dirty="0" smtClean="0"/>
              <a:t>Esimerkki: Minulla on sääriluu murtunut, menen lääkäriin. Lääkäri tutkii ja kysyy, että arvioi kivun tasoa asteikolla 1-5. Vastaan, että ehkä on 3,5. Lääkäri toteaa siihen, että yleensä vastaavan vamman kokeneet ihmiset arvioivat kivun olevan korkeampi, keskiarvo on yli 4. </a:t>
            </a:r>
            <a:r>
              <a:rPr lang="fi-FI" b="1" baseline="0" dirty="0" smtClean="0"/>
              <a:t>Mitä me tällä tiedolla sitten teemme? </a:t>
            </a:r>
            <a:r>
              <a:rPr lang="fi-FI" baseline="0" dirty="0" smtClean="0"/>
              <a:t>Jos meillä on kohtuullisen kova kipu niin ilmeisesti toivomus ja olettamus on se, että sitä jotenkin lievitetään</a:t>
            </a:r>
            <a:r>
              <a:rPr lang="is-IS" baseline="0" dirty="0" smtClean="0"/>
              <a:t>…</a:t>
            </a:r>
            <a:endParaRPr lang="fi-FI" baseline="0" dirty="0" smtClean="0"/>
          </a:p>
          <a:p>
            <a:endParaRPr lang="fi-FI" baseline="0" dirty="0" smtClean="0"/>
          </a:p>
          <a:p>
            <a:r>
              <a:rPr lang="fi-FI" baseline="0" dirty="0" smtClean="0"/>
              <a:t>Kritiikkiä sähköiseen kyselyyn: </a:t>
            </a:r>
            <a:r>
              <a:rPr lang="fi-FI" b="1" baseline="0" dirty="0" smtClean="0"/>
              <a:t>Vastausprosentti alhainen</a:t>
            </a:r>
            <a:r>
              <a:rPr lang="fi-FI" baseline="0" dirty="0" smtClean="0"/>
              <a:t>, usein tulos vääristynyt koska kyselyihin mielellään vastaavat ne henkilöt, jotka ovat kaikkein </a:t>
            </a:r>
            <a:r>
              <a:rPr lang="fi-FI" b="1" baseline="0" dirty="0" smtClean="0"/>
              <a:t>kriittisempiä</a:t>
            </a:r>
            <a:r>
              <a:rPr lang="fi-FI" baseline="0" dirty="0" smtClean="0"/>
              <a:t> lisäksi useista kyselyistä puuttuu kokonaan kohta, että </a:t>
            </a:r>
            <a:r>
              <a:rPr lang="fi-FI" b="1" baseline="0" dirty="0" smtClean="0"/>
              <a:t>miten sinä korjaisit </a:t>
            </a:r>
            <a:r>
              <a:rPr lang="fi-FI" baseline="0" dirty="0" smtClean="0"/>
              <a:t>tämän tilanteen eli kehittävät ideat jäävät pois, ainoastaan kriittinen palaute tulee. Lisäksi jos kyselyjä on tehty vuodesta toiseen ja vastauksiin ei ole reagoitu millään tavalla, ovat </a:t>
            </a:r>
            <a:r>
              <a:rPr lang="fi-FI" b="1" baseline="0" dirty="0" smtClean="0"/>
              <a:t>ihmiset turhautuneita </a:t>
            </a:r>
            <a:r>
              <a:rPr lang="fi-FI" baseline="0" dirty="0" smtClean="0"/>
              <a:t>ja kokevat, että mikään ei kuitenkaan tule muuttumaan.</a:t>
            </a:r>
          </a:p>
          <a:p>
            <a:endParaRPr lang="fi-FI" baseline="0" dirty="0" smtClean="0"/>
          </a:p>
          <a:p>
            <a:r>
              <a:rPr lang="fi-FI" baseline="0" dirty="0" smtClean="0"/>
              <a:t>Oleellista on se, että ollaanko me kiinnostuneita kehittämisideoista?</a:t>
            </a:r>
          </a:p>
          <a:p>
            <a:r>
              <a:rPr lang="fi-FI" baseline="0" dirty="0" smtClean="0"/>
              <a:t>Mitataanko oikeita asioita?</a:t>
            </a:r>
          </a:p>
          <a:p>
            <a:r>
              <a:rPr lang="fi-FI" baseline="0" dirty="0" smtClean="0"/>
              <a:t>Mitä ylipäätään halutaan tietää ja mitä sillä tiedolla käytännössä tehdään</a:t>
            </a:r>
            <a:r>
              <a:rPr lang="fi-FI" baseline="0" dirty="0" smtClean="0"/>
              <a:t>?</a:t>
            </a:r>
          </a:p>
          <a:p>
            <a:r>
              <a:rPr lang="fi-FI" baseline="0" dirty="0" smtClean="0"/>
              <a:t>Älä kysy, jos et halua tietää tai osaa reagoida!</a:t>
            </a:r>
            <a:endParaRPr lang="fi-FI" baseline="0" dirty="0" smtClean="0"/>
          </a:p>
          <a:p>
            <a:endParaRPr lang="fi-FI" baseline="0" dirty="0" smtClean="0"/>
          </a:p>
          <a:p>
            <a:r>
              <a:rPr lang="fi-FI" b="1" baseline="0" dirty="0" smtClean="0"/>
              <a:t>Toimenpiteiden suunnittelu: </a:t>
            </a:r>
            <a:r>
              <a:rPr lang="fi-FI" b="0" baseline="0" dirty="0" smtClean="0"/>
              <a:t>Kun lähdetään hakemaan kestävää hyvinvointia työhön, tarkoittaa se, että kaikki toimenpiteet tukevat toisiaan. Toisinsanottuna </a:t>
            </a:r>
            <a:r>
              <a:rPr lang="fi-FI" b="1" baseline="0" dirty="0" smtClean="0"/>
              <a:t>yksittäiset luennot tai tapahtuvat juurtuvat harvoin arkeen. </a:t>
            </a:r>
            <a:r>
              <a:rPr lang="fi-FI" b="0" baseline="0" dirty="0" smtClean="0"/>
              <a:t>Arkityöskentelyyn uudet toimintatavat juurtuvat </a:t>
            </a:r>
            <a:r>
              <a:rPr lang="fi-FI" b="1" baseline="0" dirty="0" smtClean="0"/>
              <a:t>suunnitelmallisen työn tuloksena.</a:t>
            </a:r>
          </a:p>
          <a:p>
            <a:endParaRPr lang="fi-FI" b="1" baseline="0" dirty="0" smtClean="0"/>
          </a:p>
          <a:p>
            <a:r>
              <a:rPr lang="fi-FI" b="1" baseline="0" dirty="0" smtClean="0"/>
              <a:t>Toteutus: </a:t>
            </a:r>
            <a:r>
              <a:rPr lang="fi-FI" b="0" baseline="0" dirty="0" smtClean="0"/>
              <a:t>On paljon sellaisia asioita, jotka tukevat työhyvinvointia joita työyhteisö voi toteuttaa itse, kuten toimivan perehdytyksen malli, hyvät palaverikäytännöt, tehokas viestintä, palautekulttuurin parantaminen jne. Nämä toimenpiteet ovat merkittäviä työhyvinvoinnin näkökulmasta ja ne eivät maksa mitään.</a:t>
            </a:r>
          </a:p>
          <a:p>
            <a:endParaRPr lang="fi-FI" b="1" baseline="0" dirty="0" smtClean="0"/>
          </a:p>
          <a:p>
            <a:r>
              <a:rPr lang="fi-FI" b="1" baseline="0" dirty="0" smtClean="0"/>
              <a:t>Kehityskeskustelu vai kehittävää keskustelua vuoden aikana? </a:t>
            </a:r>
            <a:r>
              <a:rPr lang="fi-FI" b="0" baseline="0" dirty="0" smtClean="0"/>
              <a:t>Mikäli esimies ja alainen kohtaavat toisensa vain kerran vuodessa kehityskeskustelun merkeissä on se </a:t>
            </a:r>
            <a:r>
              <a:rPr lang="fi-FI" b="1" baseline="0" dirty="0" smtClean="0"/>
              <a:t>turha ja heikosti vaikuttava toimenpide.</a:t>
            </a:r>
          </a:p>
          <a:p>
            <a:r>
              <a:rPr lang="fi-FI" b="1" baseline="0" dirty="0" smtClean="0"/>
              <a:t>EI YKSINKERTAISESTI RIITÄ! </a:t>
            </a:r>
          </a:p>
          <a:p>
            <a:r>
              <a:rPr lang="fi-FI" b="0" baseline="0" dirty="0" smtClean="0"/>
              <a:t>Mikäli halutaan ammatillisesti tukea henkilöstöä kehittämään omia kykyjään ja taitojaan  niin se on jatkuva prosessi johon pitää palata vuoden aikana säännöllisesti: Tyyliin, että ”Maija, sanoit kuukausi sitten, että haluat lisäkoulutusta uuden ohjelman käytössä, joko olet löytänyt sopivan koulutuksen? Ja sitten kun Maija on löytänyt ja käynyt niin asiaan palataan uudelleen, että mitä hyötyä siitä on ollut ja mikä on Maijan seuraava askel.</a:t>
            </a:r>
          </a:p>
          <a:p>
            <a:r>
              <a:rPr lang="fi-FI" b="0" baseline="0" dirty="0" smtClean="0"/>
              <a:t>Kehityskeskusteluihin turhaudutaan sen vuoksi, että sama kuponki täytetään ennen kehityskeskustelua ja siinä kysytään </a:t>
            </a:r>
            <a:r>
              <a:rPr lang="fi-FI" b="1" baseline="0" dirty="0" smtClean="0"/>
              <a:t>vuodesta toiseen samat asiat ja välillä ei tapahdu mitään!</a:t>
            </a:r>
          </a:p>
          <a:p>
            <a:endParaRPr lang="fi-FI" b="0" baseline="0" dirty="0" smtClean="0"/>
          </a:p>
          <a:p>
            <a:endParaRPr lang="fi-FI" b="0" baseline="0" dirty="0" smtClean="0"/>
          </a:p>
          <a:p>
            <a:r>
              <a:rPr lang="fi-FI" b="0" baseline="0" dirty="0" smtClean="0"/>
              <a:t>Toisinaan tilanne on sellainen, että myös ulkopuolinen ja objektiivinen näkökulma on tarpeen. Vaativat erityistilanteet eivät usein selviä omin voimin koska niiden taustatekijänä on usein menetetty luottamus eri toimijoiden kesken. </a:t>
            </a:r>
          </a:p>
          <a:p>
            <a:endParaRPr lang="fi-FI" b="0" baseline="0" dirty="0" smtClean="0"/>
          </a:p>
          <a:p>
            <a:r>
              <a:rPr lang="fi-FI" b="1" baseline="0" dirty="0" smtClean="0"/>
              <a:t>Seuranta: </a:t>
            </a:r>
            <a:r>
              <a:rPr lang="fi-FI" b="0" baseline="0" dirty="0" smtClean="0"/>
              <a:t>Olipa toteuttamistapa omin voimin tai ulkopuolisen avulla niin ennen kuin toimenpiteitä lähdetään toteuttamaan on syytä miettiä, että miten edistymistä seurataan? Seurantaan on olemassa samankaltaisia toimenpiteitä kuten lähtötilanteen selvittämiseksikin. Tärkeää kuitenkin on, että seuranta on johdonmukaista, että voidaan arvioida oliko toimenpiteet onnistuneita vai tarvitseeko niitä jotenkin täsmentää.</a:t>
            </a:r>
            <a:endParaRPr lang="fi-FI" b="1" baseline="0" dirty="0" smtClean="0"/>
          </a:p>
          <a:p>
            <a:endParaRPr lang="fi-FI" b="1" dirty="0"/>
          </a:p>
        </p:txBody>
      </p:sp>
      <p:sp>
        <p:nvSpPr>
          <p:cNvPr id="4" name="Dian numeron paikkamerkki 3"/>
          <p:cNvSpPr>
            <a:spLocks noGrp="1"/>
          </p:cNvSpPr>
          <p:nvPr>
            <p:ph type="sldNum" sz="quarter" idx="10"/>
          </p:nvPr>
        </p:nvSpPr>
        <p:spPr/>
        <p:txBody>
          <a:bodyPr/>
          <a:lstStyle/>
          <a:p>
            <a:fld id="{1D2386A3-2E31-4C9B-B0BE-45709ADB9841}" type="slidenum">
              <a:rPr lang="uk-UA" smtClean="0"/>
              <a:pPr/>
              <a:t>8</a:t>
            </a:fld>
            <a:endParaRPr lang="uk-UA"/>
          </a:p>
        </p:txBody>
      </p:sp>
    </p:spTree>
    <p:extLst>
      <p:ext uri="{BB962C8B-B14F-4D97-AF65-F5344CB8AC3E}">
        <p14:creationId xmlns:p14="http://schemas.microsoft.com/office/powerpoint/2010/main" val="185217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Kiinnitä huomioita, että mikä on </a:t>
            </a:r>
            <a:r>
              <a:rPr lang="fi-FI" dirty="0" err="1" smtClean="0"/>
              <a:t>tomenpiteiden</a:t>
            </a:r>
            <a:r>
              <a:rPr lang="fi-FI" dirty="0" smtClean="0"/>
              <a:t> laatu?</a:t>
            </a:r>
          </a:p>
          <a:p>
            <a:endParaRPr lang="fi-FI" dirty="0" smtClean="0"/>
          </a:p>
          <a:p>
            <a:r>
              <a:rPr lang="fi-FI" dirty="0" smtClean="0"/>
              <a:t>Onko esimerkiksi työnohjaus toimenpide, joka hankitaan tottumuksesta, ylemmän tahon määräyksestä vai jostain muusta syystä?</a:t>
            </a:r>
          </a:p>
          <a:p>
            <a:endParaRPr lang="fi-FI" dirty="0" smtClean="0"/>
          </a:p>
          <a:p>
            <a:r>
              <a:rPr lang="fi-FI" dirty="0" smtClean="0"/>
              <a:t>Mitään</a:t>
            </a:r>
            <a:r>
              <a:rPr lang="fi-FI" baseline="0" dirty="0" smtClean="0"/>
              <a:t> toimenpidettä ei kannata lähteä toteuttamaan jos motiivi ei ole toimenpiteen tilaajalle tai siihen osallistuvalle kirkas.</a:t>
            </a:r>
          </a:p>
          <a:p>
            <a:endParaRPr lang="fi-FI" b="1" baseline="0" dirty="0" smtClean="0"/>
          </a:p>
          <a:p>
            <a:r>
              <a:rPr lang="fi-FI" b="1" baseline="0" dirty="0" smtClean="0"/>
              <a:t>Vastenmielisintä on se, että jokin toimenpide halutaan toteuttaa työhyvinvoinnin nimissä, mutta todellisuudessa sillä pyritään ajamaan jonkun yksittäisen henkilön/ryhmän henkilökohtaisia tavoitteita.</a:t>
            </a:r>
          </a:p>
          <a:p>
            <a:endParaRPr lang="fi-FI" dirty="0" smtClean="0"/>
          </a:p>
          <a:p>
            <a:r>
              <a:rPr lang="fi-FI" dirty="0" smtClean="0"/>
              <a:t>Toimenpiteet</a:t>
            </a:r>
            <a:r>
              <a:rPr lang="fi-FI" baseline="0" dirty="0" smtClean="0"/>
              <a:t> täytyy olla organisaatiota tukevia mutta se ei tarkoita sitä, että epäkohtia vaikka ne koskisivat johdon toimintaa ei nostettaisi esille.</a:t>
            </a:r>
          </a:p>
          <a:p>
            <a:endParaRPr lang="fi-FI" dirty="0"/>
          </a:p>
        </p:txBody>
      </p:sp>
      <p:sp>
        <p:nvSpPr>
          <p:cNvPr id="4" name="Dian numeron paikkamerkki 3"/>
          <p:cNvSpPr>
            <a:spLocks noGrp="1"/>
          </p:cNvSpPr>
          <p:nvPr>
            <p:ph type="sldNum" sz="quarter" idx="10"/>
          </p:nvPr>
        </p:nvSpPr>
        <p:spPr/>
        <p:txBody>
          <a:bodyPr/>
          <a:lstStyle/>
          <a:p>
            <a:fld id="{20380F62-5334-431E-82DE-0F0971BF987E}" type="slidenum">
              <a:rPr lang="fi-FI" smtClean="0"/>
              <a:pPr/>
              <a:t>9</a:t>
            </a:fld>
            <a:endParaRPr lang="fi-FI"/>
          </a:p>
        </p:txBody>
      </p:sp>
    </p:spTree>
    <p:extLst>
      <p:ext uri="{BB962C8B-B14F-4D97-AF65-F5344CB8AC3E}">
        <p14:creationId xmlns:p14="http://schemas.microsoft.com/office/powerpoint/2010/main" val="183104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4" name="Shape 13"/>
          <p:cNvSpPr>
            <a:spLocks noGrp="1"/>
          </p:cNvSpPr>
          <p:nvPr>
            <p:ph type="ctrTitle"/>
          </p:nvPr>
        </p:nvSpPr>
        <p:spPr>
          <a:xfrm>
            <a:off x="683568" y="435936"/>
            <a:ext cx="8158680" cy="832824"/>
          </a:xfrm>
        </p:spPr>
        <p:txBody>
          <a:bodyPr anchor="b"/>
          <a:lstStyle>
            <a:lvl1pPr algn="ctr" latinLnBrk="0">
              <a:defRPr lang="fi-FI" b="1" i="0" baseline="0">
                <a:latin typeface="Calibri" panose="020F0502020204030204" pitchFamily="34" charset="0"/>
              </a:defRPr>
            </a:lvl1pPr>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22" name="Shape 21"/>
          <p:cNvSpPr>
            <a:spLocks noGrp="1"/>
          </p:cNvSpPr>
          <p:nvPr>
            <p:ph type="subTitle" idx="1"/>
          </p:nvPr>
        </p:nvSpPr>
        <p:spPr>
          <a:xfrm>
            <a:off x="1432560" y="1850064"/>
            <a:ext cx="7406640" cy="1752600"/>
          </a:xfrm>
        </p:spPr>
        <p:txBody>
          <a:bodyPr/>
          <a:lstStyle>
            <a:lvl1pPr marL="73152" indent="0" algn="l" latinLnBrk="0">
              <a:buFont typeface="Courier New" panose="02070309020205020404" pitchFamily="49" charset="0"/>
              <a:buNone/>
              <a:defRPr lang="fi-FI"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i-FI" dirty="0" smtClean="0"/>
              <a:t>Muokkaa alaotsikon perustyyliä </a:t>
            </a:r>
            <a:r>
              <a:rPr lang="fi-FI" dirty="0" err="1" smtClean="0"/>
              <a:t>napsautt</a:t>
            </a:r>
            <a:r>
              <a:rPr lang="fi-FI" dirty="0" smtClean="0"/>
              <a:t>.</a:t>
            </a:r>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lang="fi-FI" smtClean="0"/>
              <a:t>Muokkaa perustyyl. napsautt.</a:t>
            </a:r>
            <a:endParaRPr lang="fi-FI"/>
          </a:p>
        </p:txBody>
      </p:sp>
      <p:sp>
        <p:nvSpPr>
          <p:cNvPr id="4" name="Shape 3"/>
          <p:cNvSpPr>
            <a:spLocks noGrp="1"/>
          </p:cNvSpPr>
          <p:nvPr>
            <p:ph type="dt" sz="half" idx="10"/>
          </p:nvPr>
        </p:nvSpPr>
        <p:spPr>
          <a:xfrm>
            <a:off x="611560" y="6305550"/>
            <a:ext cx="1584176" cy="476250"/>
          </a:xfrm>
          <a:prstGeom prst="rect">
            <a:avLst/>
          </a:prstGeom>
        </p:spPr>
        <p:txBody>
          <a:bodyPr/>
          <a:lstStyle>
            <a:extLst/>
          </a:lstStyle>
          <a:p>
            <a:fld id="{1A33440A-D04E-4FB0-ACBB-D1FD42651063}" type="datetime1">
              <a:pPr/>
              <a:t>13.2.2017</a:t>
            </a:fld>
            <a:endParaRPr lang="fi-FI" dirty="0"/>
          </a:p>
        </p:txBody>
      </p:sp>
      <p:sp>
        <p:nvSpPr>
          <p:cNvPr id="5" name="Shape 4"/>
          <p:cNvSpPr>
            <a:spLocks noGrp="1"/>
          </p:cNvSpPr>
          <p:nvPr>
            <p:ph type="ftr" sz="quarter" idx="11"/>
          </p:nvPr>
        </p:nvSpPr>
        <p:spPr>
          <a:xfrm>
            <a:off x="2267744" y="6305550"/>
            <a:ext cx="1512168" cy="476250"/>
          </a:xfrm>
          <a:prstGeom prst="rect">
            <a:avLst/>
          </a:prstGeom>
        </p:spPr>
        <p:txBody>
          <a:bodyPr/>
          <a:lstStyle>
            <a:extLst/>
          </a:lstStyle>
          <a:p>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aakasuora otsikko ja teksti">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39"/>
            <a:ext cx="1828800" cy="5851525"/>
          </a:xfrm>
        </p:spPr>
        <p:txBody>
          <a:bodyPr vert="eaVert"/>
          <a:lstStyle>
            <a:extLst/>
          </a:lstStyle>
          <a:p>
            <a:r>
              <a:rPr lang="fi-FI" smtClean="0"/>
              <a:t>Muokkaa perustyyl. napsautt.</a:t>
            </a:r>
            <a:endParaRPr lang="fi-FI"/>
          </a:p>
        </p:txBody>
      </p:sp>
      <p:sp>
        <p:nvSpPr>
          <p:cNvPr id="3" name="Shape 2"/>
          <p:cNvSpPr>
            <a:spLocks noGrp="1"/>
          </p:cNvSpPr>
          <p:nvPr>
            <p:ph type="body" orient="vert" idx="1"/>
          </p:nvPr>
        </p:nvSpPr>
        <p:spPr>
          <a:xfrm>
            <a:off x="1143000" y="274640"/>
            <a:ext cx="5562600" cy="5851525"/>
          </a:xfrm>
        </p:spPr>
        <p:txBody>
          <a:bodyPr vert="eaVert"/>
          <a:lstStyle>
            <a:extLs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hape 3"/>
          <p:cNvSpPr>
            <a:spLocks noGrp="1"/>
          </p:cNvSpPr>
          <p:nvPr>
            <p:ph type="dt" sz="half" idx="10"/>
          </p:nvPr>
        </p:nvSpPr>
        <p:spPr>
          <a:xfrm>
            <a:off x="3581400" y="6305550"/>
            <a:ext cx="2133600" cy="476250"/>
          </a:xfrm>
          <a:prstGeom prst="rect">
            <a:avLst/>
          </a:prstGeom>
        </p:spPr>
        <p:txBody>
          <a:bodyPr/>
          <a:lstStyle>
            <a:extLst/>
          </a:lstStyle>
          <a:p>
            <a:fld id="{1A33440A-D04E-4FB0-ACBB-D1FD42651063}" type="datetime1">
              <a:pPr/>
              <a:t>13.2.2017</a:t>
            </a:fld>
            <a:endParaRPr lang="fi-FI"/>
          </a:p>
        </p:txBody>
      </p:sp>
      <p:sp>
        <p:nvSpPr>
          <p:cNvPr id="5" name="Shape 4"/>
          <p:cNvSpPr>
            <a:spLocks noGrp="1"/>
          </p:cNvSpPr>
          <p:nvPr>
            <p:ph type="ftr" sz="quarter" idx="11"/>
          </p:nvPr>
        </p:nvSpPr>
        <p:spPr>
          <a:xfrm>
            <a:off x="5715000" y="6305550"/>
            <a:ext cx="2895600" cy="476250"/>
          </a:xfrm>
          <a:prstGeom prst="rect">
            <a:avLst/>
          </a:prstGeom>
        </p:spPr>
        <p:txBody>
          <a:bodyPr/>
          <a:lstStyle>
            <a:extLst/>
          </a:lstStyle>
          <a:p>
            <a:endParaRPr lang="fi-FI"/>
          </a:p>
        </p:txBody>
      </p:sp>
      <p:sp>
        <p:nvSpPr>
          <p:cNvPr id="6" name="Shape 5"/>
          <p:cNvSpPr>
            <a:spLocks noGrp="1"/>
          </p:cNvSpPr>
          <p:nvPr>
            <p:ph type="sldNum" sz="quarter" idx="12"/>
          </p:nvPr>
        </p:nvSpPr>
        <p:spPr>
          <a:xfrm>
            <a:off x="8460432" y="6317001"/>
            <a:ext cx="457200" cy="476250"/>
          </a:xfrm>
          <a:prstGeom prst="rect">
            <a:avLst/>
          </a:prstGeom>
        </p:spPr>
        <p:txBody>
          <a:bodyPr/>
          <a:lstStyle>
            <a:extLst/>
          </a:lstStyle>
          <a:p>
            <a:fld id="{E5C7EF4D-DD50-400C-9F04-EB20CB99416E}" type="slidenum">
              <a:rPr lang="fi-FI" sz="2800">
                <a:solidFill>
                  <a:schemeClr val="tx2"/>
                </a:solidFill>
              </a:rPr>
              <a:pPr algn="ct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3581400" y="6305550"/>
            <a:ext cx="2133600" cy="476250"/>
          </a:xfrm>
          <a:prstGeom prst="rect">
            <a:avLst/>
          </a:prstGeom>
        </p:spPr>
        <p:txBody>
          <a:bodyPr/>
          <a:lstStyle/>
          <a:p>
            <a:pPr algn="r"/>
            <a:fld id="{1A33440A-D04E-4FB0-ACBB-D1FD42651063}" type="datetime1">
              <a:rPr lang="fi-FI" smtClean="0"/>
              <a:pPr algn="r"/>
              <a:t>13.2.2017</a:t>
            </a:fld>
            <a:endParaRPr lang="fi-FI" sz="1200">
              <a:solidFill>
                <a:schemeClr val="bg2">
                  <a:shade val="50000"/>
                </a:schemeClr>
              </a:solidFill>
            </a:endParaRPr>
          </a:p>
        </p:txBody>
      </p:sp>
      <p:sp>
        <p:nvSpPr>
          <p:cNvPr id="4" name="Alatunnisteen paikkamerkki 3"/>
          <p:cNvSpPr>
            <a:spLocks noGrp="1"/>
          </p:cNvSpPr>
          <p:nvPr>
            <p:ph type="ftr" sz="quarter" idx="11"/>
          </p:nvPr>
        </p:nvSpPr>
        <p:spPr>
          <a:xfrm>
            <a:off x="5715000" y="6305550"/>
            <a:ext cx="2895600" cy="476250"/>
          </a:xfrm>
          <a:prstGeom prst="rect">
            <a:avLst/>
          </a:prstGeom>
        </p:spPr>
        <p:txBody>
          <a:bodyPr/>
          <a:lstStyle/>
          <a:p>
            <a:endParaRPr lang="fi-FI" sz="1200">
              <a:solidFill>
                <a:schemeClr val="bg2">
                  <a:shade val="50000"/>
                </a:schemeClr>
              </a:solidFill>
              <a:effectLst/>
            </a:endParaRPr>
          </a:p>
        </p:txBody>
      </p:sp>
      <p:sp>
        <p:nvSpPr>
          <p:cNvPr id="5" name="Dian numeron paikkamerkki 4"/>
          <p:cNvSpPr>
            <a:spLocks noGrp="1"/>
          </p:cNvSpPr>
          <p:nvPr>
            <p:ph type="sldNum" sz="quarter" idx="12"/>
          </p:nvPr>
        </p:nvSpPr>
        <p:spPr>
          <a:xfrm>
            <a:off x="8460432" y="6317001"/>
            <a:ext cx="457200" cy="476250"/>
          </a:xfrm>
          <a:prstGeom prst="rect">
            <a:avLst/>
          </a:prstGeom>
        </p:spPr>
        <p:txBody>
          <a:bodyPr/>
          <a:lstStyle/>
          <a:p>
            <a:pPr algn="ctr"/>
            <a:fld id="{E5C7EF4D-DD50-400C-9F04-EB20CB99416E}" type="slidenum">
              <a:rPr lang="fi-FI" sz="2800" smtClean="0">
                <a:solidFill>
                  <a:schemeClr val="tx2"/>
                </a:solidFill>
              </a:rPr>
              <a:pPr algn="ctr"/>
              <a:t>‹#›</a:t>
            </a:fld>
            <a:endParaRPr lang="fi-FI" sz="1200">
              <a:solidFill>
                <a:schemeClr val="bg2">
                  <a:shade val="50000"/>
                </a:schemeClr>
              </a:solidFill>
              <a:effectLst/>
            </a:endParaRPr>
          </a:p>
        </p:txBody>
      </p:sp>
    </p:spTree>
    <p:extLst>
      <p:ext uri="{BB962C8B-B14F-4D97-AF65-F5344CB8AC3E}">
        <p14:creationId xmlns:p14="http://schemas.microsoft.com/office/powerpoint/2010/main" val="102445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C9A4414F-1FE7-4EBA-9607-DA53BA56BE55}" type="datetimeFigureOut">
              <a:rPr lang="fi-FI" smtClean="0"/>
              <a:t>13.2.2017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138894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9A4414F-1FE7-4EBA-9607-DA53BA56BE55}" type="datetimeFigureOut">
              <a:rPr lang="fi-FI" smtClean="0"/>
              <a:t>13.2.2017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193117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C9A4414F-1FE7-4EBA-9607-DA53BA56BE55}" type="datetimeFigureOut">
              <a:rPr lang="fi-FI" smtClean="0"/>
              <a:t>13.2.2017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422241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C9A4414F-1FE7-4EBA-9607-DA53BA56BE55}" type="datetimeFigureOut">
              <a:rPr lang="fi-FI" smtClean="0"/>
              <a:t>13.2.2017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2054910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C9A4414F-1FE7-4EBA-9607-DA53BA56BE55}" type="datetimeFigureOut">
              <a:rPr lang="fi-FI" smtClean="0"/>
              <a:t>13.2.2017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189315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C9A4414F-1FE7-4EBA-9607-DA53BA56BE55}" type="datetimeFigureOut">
              <a:rPr lang="fi-FI" smtClean="0"/>
              <a:t>13.2.2017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338034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9A4414F-1FE7-4EBA-9607-DA53BA56BE55}" type="datetimeFigureOut">
              <a:rPr lang="fi-FI" smtClean="0"/>
              <a:t>13.2.2017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295735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lang="fi-FI" smtClean="0"/>
              <a:t>Muokkaa perustyyl. napsautt.</a:t>
            </a:r>
            <a:endParaRPr lang="fi-FI"/>
          </a:p>
        </p:txBody>
      </p:sp>
      <p:sp>
        <p:nvSpPr>
          <p:cNvPr id="3" name="Shape 2"/>
          <p:cNvSpPr>
            <a:spLocks noGrp="1"/>
          </p:cNvSpPr>
          <p:nvPr>
            <p:ph idx="1"/>
          </p:nvPr>
        </p:nvSpPr>
        <p:spPr/>
        <p:txBody>
          <a:bodyPr/>
          <a:lstStyle>
            <a:lvl1pPr marL="365760" indent="-283464">
              <a:buFont typeface="Courier New" panose="02070309020205020404" pitchFamily="49" charset="0"/>
              <a:buChar char="o"/>
              <a:defRPr/>
            </a:lvl1pPr>
            <a:lvl2pPr marL="640080" indent="-237744">
              <a:buFont typeface="Courier New" panose="02070309020205020404" pitchFamily="49" charset="0"/>
              <a:buChar char="o"/>
              <a:defRPr/>
            </a:lvl2pPr>
            <a:lvl3pPr marL="886968" indent="-228600">
              <a:buFont typeface="Courier New" panose="02070309020205020404" pitchFamily="49" charset="0"/>
              <a:buChar char="o"/>
              <a:defRPr/>
            </a:lvl3pPr>
            <a:lvl4pPr marL="1097280" indent="-173736">
              <a:buFont typeface="Courier New" panose="02070309020205020404" pitchFamily="49" charset="0"/>
              <a:buChar char="o"/>
              <a:defRPr/>
            </a:lvl4pPr>
            <a:lvl5pPr marL="1298448" indent="-182880">
              <a:buFont typeface="Courier New" panose="02070309020205020404" pitchFamily="49" charset="0"/>
              <a:buChar char="o"/>
              <a:defRPr/>
            </a:lvl5pPr>
            <a:extLst/>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hape 3"/>
          <p:cNvSpPr>
            <a:spLocks noGrp="1"/>
          </p:cNvSpPr>
          <p:nvPr>
            <p:ph type="dt" sz="half" idx="10"/>
          </p:nvPr>
        </p:nvSpPr>
        <p:spPr>
          <a:xfrm>
            <a:off x="755576" y="6305550"/>
            <a:ext cx="1656184" cy="476250"/>
          </a:xfrm>
          <a:prstGeom prst="rect">
            <a:avLst/>
          </a:prstGeom>
        </p:spPr>
        <p:txBody>
          <a:bodyPr/>
          <a:lstStyle>
            <a:extLst/>
          </a:lstStyle>
          <a:p>
            <a:fld id="{1A33440A-D04E-4FB0-ACBB-D1FD42651063}" type="datetime1">
              <a:pPr/>
              <a:t>13.2.2017</a:t>
            </a:fld>
            <a:endParaRPr lang="fi-FI"/>
          </a:p>
        </p:txBody>
      </p:sp>
      <p:sp>
        <p:nvSpPr>
          <p:cNvPr id="5" name="Shape 4"/>
          <p:cNvSpPr>
            <a:spLocks noGrp="1"/>
          </p:cNvSpPr>
          <p:nvPr>
            <p:ph type="ftr" sz="quarter" idx="11"/>
          </p:nvPr>
        </p:nvSpPr>
        <p:spPr>
          <a:xfrm>
            <a:off x="2483768" y="6305550"/>
            <a:ext cx="2736304" cy="476250"/>
          </a:xfrm>
          <a:prstGeom prst="rect">
            <a:avLst/>
          </a:prstGeom>
        </p:spPr>
        <p:txBody>
          <a:bodyPr/>
          <a:lstStyle>
            <a:extLst/>
          </a:lstStyle>
          <a:p>
            <a:endParaRPr lang="fi-FI"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9A4414F-1FE7-4EBA-9607-DA53BA56BE55}" type="datetimeFigureOut">
              <a:rPr lang="fi-FI" smtClean="0"/>
              <a:t>13.2.2017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175300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9A4414F-1FE7-4EBA-9607-DA53BA56BE55}" type="datetimeFigureOut">
              <a:rPr lang="fi-FI" smtClean="0"/>
              <a:t>13.2.2017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1312597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9A4414F-1FE7-4EBA-9607-DA53BA56BE55}" type="datetimeFigureOut">
              <a:rPr lang="fi-FI" smtClean="0"/>
              <a:t>13.2.2017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3558360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9A4414F-1FE7-4EBA-9607-DA53BA56BE55}" type="datetimeFigureOut">
              <a:rPr lang="fi-FI" smtClean="0"/>
              <a:t>13.2.2017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3902065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C9A4414F-1FE7-4EBA-9607-DA53BA56BE55}" type="datetimeFigureOut">
              <a:rPr lang="fi-FI" smtClean="0"/>
              <a:t>13.2.2017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E6A11EF-00B5-4A97-A26A-F5AF3FE1DFFC}" type="slidenum">
              <a:rPr lang="fi-FI" smtClean="0"/>
              <a:t>‹#›</a:t>
            </a:fld>
            <a:endParaRPr lang="fi-FI"/>
          </a:p>
        </p:txBody>
      </p:sp>
    </p:spTree>
    <p:extLst>
      <p:ext uri="{BB962C8B-B14F-4D97-AF65-F5344CB8AC3E}">
        <p14:creationId xmlns:p14="http://schemas.microsoft.com/office/powerpoint/2010/main" val="23029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spTree>
      <p:nvGrpSpPr>
        <p:cNvPr id="1" name=""/>
        <p:cNvGrpSpPr/>
        <p:nvPr/>
      </p:nvGrpSpPr>
      <p:grpSpPr>
        <a:xfrm>
          <a:off x="0" y="0"/>
          <a:ext cx="0" cy="0"/>
          <a:chOff x="0" y="0"/>
          <a:chExt cx="0" cy="0"/>
        </a:xfrm>
      </p:grpSpPr>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lang="fi-FI" sz="4000" b="1" cap="all"/>
            </a:lvl1pPr>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hape 2"/>
          <p:cNvSpPr>
            <a:spLocks noGrp="1"/>
          </p:cNvSpPr>
          <p:nvPr>
            <p:ph type="body" idx="1"/>
          </p:nvPr>
        </p:nvSpPr>
        <p:spPr>
          <a:xfrm>
            <a:off x="2578392" y="1100138"/>
            <a:ext cx="6400800" cy="1509712"/>
          </a:xfrm>
        </p:spPr>
        <p:txBody>
          <a:bodyPr anchor="b"/>
          <a:lstStyle>
            <a:lvl1pPr marL="27432" indent="0" latinLnBrk="0">
              <a:lnSpc>
                <a:spcPts val="2300"/>
              </a:lnSpc>
              <a:spcBef>
                <a:spcPts val="0"/>
              </a:spcBef>
              <a:buNone/>
              <a:defRPr lang="fi-FI" sz="2000">
                <a:solidFill>
                  <a:schemeClr val="tx2">
                    <a:shade val="30000"/>
                    <a:satMod val="150000"/>
                  </a:schemeClr>
                </a:solidFill>
              </a:defRPr>
            </a:lvl1pPr>
            <a:lvl2pPr>
              <a:buNone/>
              <a:defRPr lang="fi-FI" sz="1800">
                <a:solidFill>
                  <a:schemeClr val="tx1">
                    <a:tint val="75000"/>
                  </a:schemeClr>
                </a:solidFill>
              </a:defRPr>
            </a:lvl2pPr>
            <a:lvl3pPr>
              <a:buNone/>
              <a:defRPr lang="fi-FI" sz="1600">
                <a:solidFill>
                  <a:schemeClr val="tx1">
                    <a:tint val="75000"/>
                  </a:schemeClr>
                </a:solidFill>
              </a:defRPr>
            </a:lvl3pPr>
            <a:lvl4pPr>
              <a:buNone/>
              <a:defRPr lang="fi-FI" sz="1400">
                <a:solidFill>
                  <a:schemeClr val="tx1">
                    <a:tint val="75000"/>
                  </a:schemeClr>
                </a:solidFill>
              </a:defRPr>
            </a:lvl4pPr>
            <a:lvl5pPr>
              <a:buNone/>
              <a:defRPr lang="fi-FI" sz="1400">
                <a:solidFill>
                  <a:schemeClr val="tx1">
                    <a:tint val="75000"/>
                  </a:schemeClr>
                </a:solidFill>
              </a:defRPr>
            </a:lvl5pPr>
            <a:extLst/>
          </a:lstStyle>
          <a:p>
            <a:pPr lvl="0"/>
            <a:r>
              <a:rPr lang="fi-FI" dirty="0" smtClean="0"/>
              <a:t>Muokkaa tekstin perustyylejä napsauttamalla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isältö kaksi">
    <p:spTree>
      <p:nvGrpSpPr>
        <p:cNvPr id="1" name=""/>
        <p:cNvGrpSpPr/>
        <p:nvPr/>
      </p:nvGrpSpPr>
      <p:grpSpPr>
        <a:xfrm>
          <a:off x="0" y="0"/>
          <a:ext cx="0" cy="0"/>
          <a:chOff x="0" y="0"/>
          <a:chExt cx="0" cy="0"/>
        </a:xfrm>
      </p:grpSpPr>
      <p:sp>
        <p:nvSpPr>
          <p:cNvPr id="2" name="Shape 1"/>
          <p:cNvSpPr>
            <a:spLocks noGrp="1"/>
          </p:cNvSpPr>
          <p:nvPr>
            <p:ph type="title"/>
          </p:nvPr>
        </p:nvSpPr>
        <p:spPr>
          <a:xfrm>
            <a:off x="683568" y="274320"/>
            <a:ext cx="8250120" cy="1143000"/>
          </a:xfrm>
        </p:spPr>
        <p:txBody>
          <a:bodyPr/>
          <a:lstStyle>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hape 2"/>
          <p:cNvSpPr>
            <a:spLocks noGrp="1"/>
          </p:cNvSpPr>
          <p:nvPr>
            <p:ph sz="half" idx="1"/>
          </p:nvPr>
        </p:nvSpPr>
        <p:spPr>
          <a:xfrm>
            <a:off x="683568" y="1524000"/>
            <a:ext cx="3816424" cy="4663440"/>
          </a:xfrm>
        </p:spPr>
        <p:txBody>
          <a:bodyPr/>
          <a:lstStyle>
            <a:lvl1pPr latinLnBrk="0">
              <a:defRPr lang="fi-FI" sz="2800"/>
            </a:lvl1pPr>
            <a:lvl2pPr>
              <a:defRPr lang="fi-FI" sz="2400"/>
            </a:lvl2pPr>
            <a:lvl3pPr>
              <a:defRPr lang="fi-FI" sz="2000"/>
            </a:lvl3pPr>
            <a:lvl4pPr>
              <a:defRPr lang="fi-FI" sz="1800"/>
            </a:lvl4pPr>
            <a:lvl5pPr>
              <a:defRPr lang="fi-FI" sz="1800"/>
            </a:lvl5pPr>
            <a:extLst/>
          </a:lstStyle>
          <a:p>
            <a:pPr lvl="0"/>
            <a:r>
              <a:rPr lang="fi-FI" dirty="0" smtClean="0"/>
              <a:t>Muokkaa tekstin perustyylejä napsauttamalla</a:t>
            </a:r>
          </a:p>
          <a:p>
            <a:pPr lvl="1"/>
            <a:r>
              <a:rPr lang="fi-FI" dirty="0" smtClean="0"/>
              <a:t>toinen taso</a:t>
            </a:r>
          </a:p>
        </p:txBody>
      </p:sp>
      <p:sp>
        <p:nvSpPr>
          <p:cNvPr id="4" name="Shape 3"/>
          <p:cNvSpPr>
            <a:spLocks noGrp="1"/>
          </p:cNvSpPr>
          <p:nvPr>
            <p:ph sz="half" idx="2"/>
          </p:nvPr>
        </p:nvSpPr>
        <p:spPr>
          <a:xfrm>
            <a:off x="4644008" y="1524000"/>
            <a:ext cx="4289680" cy="4663440"/>
          </a:xfrm>
        </p:spPr>
        <p:txBody>
          <a:bodyPr/>
          <a:lstStyle>
            <a:lvl1pPr latinLnBrk="0">
              <a:defRPr lang="fi-FI" sz="2800"/>
            </a:lvl1pPr>
            <a:lvl2pPr>
              <a:defRPr lang="fi-FI" sz="2400"/>
            </a:lvl2pPr>
            <a:lvl3pPr>
              <a:defRPr lang="fi-FI" sz="2000"/>
            </a:lvl3pPr>
            <a:lvl4pPr>
              <a:defRPr lang="fi-FI" sz="1800"/>
            </a:lvl4pPr>
            <a:lvl5pPr>
              <a:defRPr lang="fi-FI" sz="1800"/>
            </a:lvl5pPr>
            <a:extLst/>
          </a:lstStyle>
          <a:p>
            <a:pPr lvl="0"/>
            <a:r>
              <a:rPr lang="fi-FI" dirty="0" smtClean="0"/>
              <a:t>Muokkaa tekstin perustyylejä napsauttamalla</a:t>
            </a:r>
          </a:p>
          <a:p>
            <a:pPr lvl="1"/>
            <a:r>
              <a:rPr lang="fi-FI" dirty="0" smtClean="0"/>
              <a:t>toinen taso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lang="fi-FI" sz="4500" b="1" cap="none" baseline="0"/>
            </a:lvl1pPr>
            <a:extLst/>
          </a:lstStyle>
          <a:p>
            <a:r>
              <a:rPr lang="fi-FI" smtClean="0"/>
              <a:t>Muokkaa perustyyl. napsautt.</a:t>
            </a:r>
            <a:endParaRPr lang="fi-FI"/>
          </a:p>
        </p:txBody>
      </p:sp>
      <p:sp>
        <p:nvSpPr>
          <p:cNvPr id="3" name="Shap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lang="fi-FI" sz="1900" b="0">
                <a:solidFill>
                  <a:schemeClr val="tx1"/>
                </a:solidFill>
              </a:defRPr>
            </a:lvl1pPr>
            <a:lvl2pPr>
              <a:buNone/>
              <a:defRPr lang="fi-FI" sz="2000" b="1"/>
            </a:lvl2pPr>
            <a:lvl3pPr>
              <a:buNone/>
              <a:defRPr lang="fi-FI" sz="1800" b="1"/>
            </a:lvl3pPr>
            <a:lvl4pPr>
              <a:buNone/>
              <a:defRPr lang="fi-FI" sz="1600" b="1"/>
            </a:lvl4pPr>
            <a:lvl5pPr>
              <a:buNone/>
              <a:defRPr lang="fi-FI" sz="1600" b="1"/>
            </a:lvl5pPr>
            <a:extLst/>
          </a:lstStyle>
          <a:p>
            <a:pPr lvl="0"/>
            <a:r>
              <a:rPr lang="fi-FI" smtClean="0"/>
              <a:t>Muokkaa tekstin perustyylejä napsauttamalla</a:t>
            </a:r>
          </a:p>
        </p:txBody>
      </p:sp>
      <p:sp>
        <p:nvSpPr>
          <p:cNvPr id="4" name="Shap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lang="fi-FI" sz="1900" b="0">
                <a:solidFill>
                  <a:schemeClr val="tx1"/>
                </a:solidFill>
              </a:defRPr>
            </a:lvl1pPr>
            <a:lvl2pPr>
              <a:buNone/>
              <a:defRPr lang="fi-FI" sz="2000" b="1"/>
            </a:lvl2pPr>
            <a:lvl3pPr>
              <a:buNone/>
              <a:defRPr lang="fi-FI" sz="1800" b="1"/>
            </a:lvl3pPr>
            <a:lvl4pPr>
              <a:buNone/>
              <a:defRPr lang="fi-FI" sz="1600" b="1"/>
            </a:lvl4pPr>
            <a:lvl5pPr>
              <a:buNone/>
              <a:defRPr lang="fi-FI" sz="1600" b="1"/>
            </a:lvl5pPr>
            <a:extLst/>
          </a:lstStyle>
          <a:p>
            <a:pPr lvl="0"/>
            <a:r>
              <a:rPr lang="fi-FI" smtClean="0"/>
              <a:t>Muokkaa tekstin perustyylejä napsauttamalla</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lang="fi-FI" sz="2400"/>
            </a:lvl1pPr>
            <a:lvl2pPr>
              <a:lnSpc>
                <a:spcPct val="100000"/>
              </a:lnSpc>
              <a:spcBef>
                <a:spcPts val="700"/>
              </a:spcBef>
              <a:defRPr lang="fi-FI" sz="2000"/>
            </a:lvl2pPr>
            <a:lvl3pPr>
              <a:lnSpc>
                <a:spcPct val="100000"/>
              </a:lnSpc>
              <a:spcBef>
                <a:spcPts val="700"/>
              </a:spcBef>
              <a:defRPr lang="fi-FI" sz="1800"/>
            </a:lvl3pPr>
            <a:lvl4pPr>
              <a:lnSpc>
                <a:spcPct val="100000"/>
              </a:lnSpc>
              <a:spcBef>
                <a:spcPts val="700"/>
              </a:spcBef>
              <a:defRPr lang="fi-FI" sz="1600"/>
            </a:lvl4pPr>
            <a:lvl5pPr>
              <a:lnSpc>
                <a:spcPct val="100000"/>
              </a:lnSpc>
              <a:spcBef>
                <a:spcPts val="700"/>
              </a:spcBef>
              <a:defRPr lang="fi-FI" sz="1600"/>
            </a:lvl5pPr>
            <a:extLs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lang="fi-FI" sz="2400"/>
            </a:lvl1pPr>
            <a:lvl2pPr>
              <a:lnSpc>
                <a:spcPct val="100000"/>
              </a:lnSpc>
              <a:spcBef>
                <a:spcPts val="700"/>
              </a:spcBef>
              <a:defRPr lang="fi-FI" sz="2000"/>
            </a:lvl2pPr>
            <a:lvl3pPr>
              <a:lnSpc>
                <a:spcPct val="100000"/>
              </a:lnSpc>
              <a:spcBef>
                <a:spcPts val="700"/>
              </a:spcBef>
              <a:defRPr lang="fi-FI" sz="1800"/>
            </a:lvl3pPr>
            <a:lvl4pPr>
              <a:lnSpc>
                <a:spcPct val="100000"/>
              </a:lnSpc>
              <a:spcBef>
                <a:spcPts val="700"/>
              </a:spcBef>
              <a:defRPr lang="fi-FI" sz="1600"/>
            </a:lvl4pPr>
            <a:lvl5pPr>
              <a:lnSpc>
                <a:spcPct val="100000"/>
              </a:lnSpc>
              <a:spcBef>
                <a:spcPts val="700"/>
              </a:spcBef>
              <a:defRPr lang="fi-FI" sz="1600"/>
            </a:lvl5pPr>
            <a:extLs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Shape 6"/>
          <p:cNvSpPr>
            <a:spLocks noGrp="1"/>
          </p:cNvSpPr>
          <p:nvPr>
            <p:ph type="dt" sz="half" idx="10"/>
          </p:nvPr>
        </p:nvSpPr>
        <p:spPr>
          <a:xfrm>
            <a:off x="3581400" y="6305550"/>
            <a:ext cx="2133600" cy="476250"/>
          </a:xfrm>
          <a:prstGeom prst="rect">
            <a:avLst/>
          </a:prstGeom>
        </p:spPr>
        <p:txBody>
          <a:bodyPr/>
          <a:lstStyle>
            <a:extLst/>
          </a:lstStyle>
          <a:p>
            <a:fld id="{76569BAF-DF50-49A9-A24B-E772F34D4EE8}" type="datetime1">
              <a:pPr/>
              <a:t>13.2.2017</a:t>
            </a:fld>
            <a:endParaRPr lang="fi-FI"/>
          </a:p>
        </p:txBody>
      </p:sp>
      <p:sp>
        <p:nvSpPr>
          <p:cNvPr id="8" name="Shape 7"/>
          <p:cNvSpPr>
            <a:spLocks noGrp="1"/>
          </p:cNvSpPr>
          <p:nvPr>
            <p:ph type="ftr" sz="quarter" idx="11"/>
          </p:nvPr>
        </p:nvSpPr>
        <p:spPr>
          <a:xfrm>
            <a:off x="5715000" y="6305550"/>
            <a:ext cx="2895600" cy="476250"/>
          </a:xfrm>
          <a:prstGeom prst="rect">
            <a:avLst/>
          </a:prstGeom>
        </p:spPr>
        <p:txBody>
          <a:bodyPr/>
          <a:lstStyle>
            <a:extLst/>
          </a:lstStyle>
          <a:p>
            <a:endParaRPr lang="fi-FI"/>
          </a:p>
        </p:txBody>
      </p:sp>
      <p:sp>
        <p:nvSpPr>
          <p:cNvPr id="9" name="Shape 8"/>
          <p:cNvSpPr>
            <a:spLocks noGrp="1"/>
          </p:cNvSpPr>
          <p:nvPr>
            <p:ph type="sldNum" sz="quarter" idx="12"/>
          </p:nvPr>
        </p:nvSpPr>
        <p:spPr>
          <a:xfrm>
            <a:off x="8460432" y="6317001"/>
            <a:ext cx="457200" cy="476250"/>
          </a:xfrm>
          <a:prstGeom prst="rect">
            <a:avLst/>
          </a:prstGeom>
        </p:spPr>
        <p:txBody>
          <a:bodyPr/>
          <a:lstStyle>
            <a:extLst/>
          </a:lstStyle>
          <a:p>
            <a:fld id="{A86442B7-F7A6-44F5-A940-BF91B5A1AE3C}" type="slidenum">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Shape 1"/>
          <p:cNvSpPr>
            <a:spLocks noGrp="1"/>
          </p:cNvSpPr>
          <p:nvPr>
            <p:ph type="title"/>
          </p:nvPr>
        </p:nvSpPr>
        <p:spPr>
          <a:xfrm>
            <a:off x="683568" y="274320"/>
            <a:ext cx="8250120" cy="1143000"/>
          </a:xfrm>
        </p:spPr>
        <p:txBody>
          <a:bodyPr anchor="ctr"/>
          <a:lstStyle>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hape 2"/>
          <p:cNvSpPr>
            <a:spLocks noGrp="1"/>
          </p:cNvSpPr>
          <p:nvPr>
            <p:ph type="dt" sz="half" idx="10"/>
          </p:nvPr>
        </p:nvSpPr>
        <p:spPr>
          <a:xfrm>
            <a:off x="755576" y="6305550"/>
            <a:ext cx="1656184" cy="476250"/>
          </a:xfrm>
          <a:prstGeom prst="rect">
            <a:avLst/>
          </a:prstGeom>
        </p:spPr>
        <p:txBody>
          <a:bodyPr/>
          <a:lstStyle>
            <a:extLst/>
          </a:lstStyle>
          <a:p>
            <a:fld id="{EFE29F9C-0FE7-4725-BBF1-3A439DEFF6B8}" type="datetime1">
              <a:pPr/>
              <a:t>13.2.2017</a:t>
            </a:fld>
            <a:endParaRPr lang="fi-FI" dirty="0"/>
          </a:p>
        </p:txBody>
      </p:sp>
      <p:sp>
        <p:nvSpPr>
          <p:cNvPr id="4" name="Shape 3"/>
          <p:cNvSpPr>
            <a:spLocks noGrp="1"/>
          </p:cNvSpPr>
          <p:nvPr>
            <p:ph type="ftr" sz="quarter" idx="11"/>
          </p:nvPr>
        </p:nvSpPr>
        <p:spPr>
          <a:xfrm>
            <a:off x="2483768" y="6305550"/>
            <a:ext cx="1440160" cy="476250"/>
          </a:xfrm>
          <a:prstGeom prst="rect">
            <a:avLst/>
          </a:prstGeom>
        </p:spPr>
        <p:txBody>
          <a:bodyPr/>
          <a:lstStyle>
            <a:extLst/>
          </a:lstStyle>
          <a:p>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Shape 1"/>
          <p:cNvSpPr>
            <a:spLocks noGrp="1"/>
          </p:cNvSpPr>
          <p:nvPr>
            <p:ph type="dt" sz="half" idx="10"/>
          </p:nvPr>
        </p:nvSpPr>
        <p:spPr>
          <a:xfrm>
            <a:off x="539552" y="6305550"/>
            <a:ext cx="1440160" cy="476250"/>
          </a:xfrm>
          <a:prstGeom prst="rect">
            <a:avLst/>
          </a:prstGeom>
        </p:spPr>
        <p:txBody>
          <a:bodyPr/>
          <a:lstStyle>
            <a:extLst/>
          </a:lstStyle>
          <a:p>
            <a:fld id="{AD192ABE-290F-4556-9BE6-EA283C4356C3}" type="datetime1">
              <a:pPr/>
              <a:t>13.2.2017</a:t>
            </a:fld>
            <a:endParaRPr lang="fi-FI"/>
          </a:p>
        </p:txBody>
      </p:sp>
      <p:sp>
        <p:nvSpPr>
          <p:cNvPr id="3" name="Shape 2"/>
          <p:cNvSpPr>
            <a:spLocks noGrp="1"/>
          </p:cNvSpPr>
          <p:nvPr>
            <p:ph type="ftr" sz="quarter" idx="11"/>
          </p:nvPr>
        </p:nvSpPr>
        <p:spPr>
          <a:xfrm>
            <a:off x="2051720" y="6305550"/>
            <a:ext cx="1872208" cy="476250"/>
          </a:xfrm>
          <a:prstGeom prst="rect">
            <a:avLst/>
          </a:prstGeom>
        </p:spPr>
        <p:txBody>
          <a:bodyPr/>
          <a:lstStyle>
            <a:extLst/>
          </a:lstStyle>
          <a:p>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isältö ja selite">
    <p:spTree>
      <p:nvGrpSpPr>
        <p:cNvPr id="1" name=""/>
        <p:cNvGrpSpPr/>
        <p:nvPr/>
      </p:nvGrpSpPr>
      <p:grpSpPr>
        <a:xfrm>
          <a:off x="0" y="0"/>
          <a:ext cx="0" cy="0"/>
          <a:chOff x="0" y="0"/>
          <a:chExt cx="0" cy="0"/>
        </a:xfrm>
      </p:grpSpPr>
      <p:sp>
        <p:nvSpPr>
          <p:cNvPr id="2" name="Shape 1"/>
          <p:cNvSpPr>
            <a:spLocks noGrp="1"/>
          </p:cNvSpPr>
          <p:nvPr>
            <p:ph type="title"/>
          </p:nvPr>
        </p:nvSpPr>
        <p:spPr>
          <a:xfrm>
            <a:off x="755576" y="548680"/>
            <a:ext cx="7848872" cy="648072"/>
          </a:xfrm>
          <a:ln>
            <a:noFill/>
          </a:ln>
        </p:spPr>
        <p:txBody>
          <a:bodyPr anchor="b"/>
          <a:lstStyle>
            <a:lvl1pPr algn="l" latinLnBrk="0">
              <a:lnSpc>
                <a:spcPts val="2000"/>
              </a:lnSpc>
              <a:buNone/>
              <a:defRPr lang="fi-FI" sz="3000" b="1" cap="all" baseline="0"/>
            </a:lvl1pPr>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hape 2"/>
          <p:cNvSpPr>
            <a:spLocks noGrp="1"/>
          </p:cNvSpPr>
          <p:nvPr>
            <p:ph type="body" idx="2"/>
          </p:nvPr>
        </p:nvSpPr>
        <p:spPr>
          <a:xfrm>
            <a:off x="755576" y="1484784"/>
            <a:ext cx="4026024" cy="698500"/>
          </a:xfrm>
        </p:spPr>
        <p:txBody>
          <a:bodyPr/>
          <a:lstStyle>
            <a:lvl1pPr marL="0" latinLnBrk="0">
              <a:lnSpc>
                <a:spcPct val="100000"/>
              </a:lnSpc>
              <a:spcBef>
                <a:spcPts val="0"/>
              </a:spcBef>
              <a:buNone/>
              <a:defRPr lang="fi-FI" sz="1400"/>
            </a:lvl1pPr>
            <a:lvl2pPr>
              <a:buNone/>
              <a:defRPr lang="fi-FI" sz="1200"/>
            </a:lvl2pPr>
            <a:lvl3pPr>
              <a:buNone/>
              <a:defRPr lang="fi-FI" sz="1000"/>
            </a:lvl3pPr>
            <a:lvl4pPr>
              <a:buNone/>
              <a:defRPr lang="fi-FI" sz="900"/>
            </a:lvl4pPr>
            <a:lvl5pPr>
              <a:buNone/>
              <a:defRPr lang="fi-FI" sz="900"/>
            </a:lvl5pPr>
            <a:extLst/>
          </a:lstStyle>
          <a:p>
            <a:pPr lvl="0"/>
            <a:r>
              <a:rPr lang="fi-FI" dirty="0" smtClean="0"/>
              <a:t>Muokkaa tekstin perustyylejä napsauttamalla</a:t>
            </a:r>
          </a:p>
        </p:txBody>
      </p:sp>
      <p:sp>
        <p:nvSpPr>
          <p:cNvPr id="4" name="Shape 3"/>
          <p:cNvSpPr>
            <a:spLocks noGrp="1"/>
          </p:cNvSpPr>
          <p:nvPr>
            <p:ph sz="half" idx="1"/>
          </p:nvPr>
        </p:nvSpPr>
        <p:spPr>
          <a:xfrm>
            <a:off x="755576" y="2133600"/>
            <a:ext cx="7855024" cy="3992563"/>
          </a:xfrm>
        </p:spPr>
        <p:txBody>
          <a:bodyPr/>
          <a:lstStyle>
            <a:lvl1pPr latinLnBrk="0">
              <a:defRPr lang="fi-FI" sz="3200"/>
            </a:lvl1pPr>
            <a:lvl2pPr>
              <a:defRPr lang="fi-FI" sz="2800"/>
            </a:lvl2pPr>
            <a:lvl3pPr>
              <a:defRPr lang="fi-FI" sz="2400"/>
            </a:lvl3pPr>
            <a:lvl4pPr>
              <a:defRPr lang="fi-FI" sz="2000"/>
            </a:lvl4pPr>
            <a:lvl5pPr>
              <a:defRPr lang="fi-FI" sz="2000"/>
            </a:lvl5pPr>
            <a:extLst/>
          </a:lstStyle>
          <a:p>
            <a:pPr lvl="0"/>
            <a:r>
              <a:rPr lang="fi-FI" dirty="0" smtClean="0"/>
              <a:t>Muokkaa tekstin perustyylejä napsauttamalla</a:t>
            </a:r>
          </a:p>
          <a:p>
            <a:pPr lvl="1"/>
            <a:r>
              <a:rPr lang="fi-FI" dirty="0" smtClean="0"/>
              <a:t>toinen taso</a:t>
            </a:r>
          </a:p>
        </p:txBody>
      </p:sp>
      <p:sp>
        <p:nvSpPr>
          <p:cNvPr id="6" name="Shape 5"/>
          <p:cNvSpPr>
            <a:spLocks noGrp="1"/>
          </p:cNvSpPr>
          <p:nvPr>
            <p:ph type="ftr" sz="quarter" idx="11"/>
          </p:nvPr>
        </p:nvSpPr>
        <p:spPr>
          <a:xfrm>
            <a:off x="2555776" y="6237312"/>
            <a:ext cx="3615680" cy="476250"/>
          </a:xfrm>
          <a:prstGeom prst="rect">
            <a:avLst/>
          </a:prstGeom>
        </p:spPr>
        <p:txBody>
          <a:bodyPr/>
          <a:lstStyle>
            <a:extLst/>
          </a:lstStyle>
          <a:p>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ja selite">
    <p:spTree>
      <p:nvGrpSpPr>
        <p:cNvPr id="1" name=""/>
        <p:cNvGrpSpPr/>
        <p:nvPr/>
      </p:nvGrpSpPr>
      <p:grpSpPr>
        <a:xfrm>
          <a:off x="0" y="0"/>
          <a:ext cx="0" cy="0"/>
          <a:chOff x="0" y="0"/>
          <a:chExt cx="0" cy="0"/>
        </a:xfrm>
      </p:grpSpPr>
      <p:sp>
        <p:nvSpPr>
          <p:cNvPr id="4" name="Shape 3"/>
          <p:cNvSpPr>
            <a:spLocks noGrp="1"/>
          </p:cNvSpPr>
          <p:nvPr>
            <p:ph type="body" sz="half" idx="2"/>
          </p:nvPr>
        </p:nvSpPr>
        <p:spPr>
          <a:xfrm>
            <a:off x="755576" y="1556792"/>
            <a:ext cx="4419600" cy="644624"/>
          </a:xfrm>
        </p:spPr>
        <p:txBody>
          <a:bodyPr/>
          <a:lstStyle>
            <a:lvl1pPr marL="0" indent="0" algn="l" latinLnBrk="0">
              <a:lnSpc>
                <a:spcPts val="1600"/>
              </a:lnSpc>
              <a:spcBef>
                <a:spcPts val="0"/>
              </a:spcBef>
              <a:buNone/>
              <a:defRPr lang="fi-FI" sz="1400">
                <a:solidFill>
                  <a:srgbClr val="777777"/>
                </a:solidFill>
              </a:defRPr>
            </a:lvl1pPr>
            <a:lvl2pPr>
              <a:defRPr lang="fi-FI" sz="1200"/>
            </a:lvl2pPr>
            <a:lvl3pPr>
              <a:defRPr lang="fi-FI" sz="1000"/>
            </a:lvl3pPr>
            <a:lvl4pPr>
              <a:defRPr lang="fi-FI" sz="900"/>
            </a:lvl4pPr>
            <a:lvl5pPr>
              <a:defRPr lang="fi-FI" sz="900"/>
            </a:lvl5pPr>
            <a:extLst/>
          </a:lstStyle>
          <a:p>
            <a:pPr lvl="0"/>
            <a:r>
              <a:rPr lang="fi-FI" dirty="0" smtClean="0"/>
              <a:t>Muokkaa tekstin perustyylejä napsauttamalla</a:t>
            </a:r>
          </a:p>
        </p:txBody>
      </p:sp>
      <p:sp>
        <p:nvSpPr>
          <p:cNvPr id="11" name="Shape 1"/>
          <p:cNvSpPr>
            <a:spLocks noGrp="1"/>
          </p:cNvSpPr>
          <p:nvPr>
            <p:ph type="title"/>
          </p:nvPr>
        </p:nvSpPr>
        <p:spPr>
          <a:xfrm>
            <a:off x="755576" y="548680"/>
            <a:ext cx="7848872" cy="648072"/>
          </a:xfrm>
          <a:ln>
            <a:noFill/>
          </a:ln>
        </p:spPr>
        <p:txBody>
          <a:bodyPr anchor="b"/>
          <a:lstStyle>
            <a:lvl1pPr algn="l" latinLnBrk="0">
              <a:lnSpc>
                <a:spcPts val="2000"/>
              </a:lnSpc>
              <a:buNone/>
              <a:defRPr lang="fi-FI" sz="3000" b="1" cap="all" baseline="0"/>
            </a:lvl1pPr>
            <a:extLst/>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Grp="1"/>
          </p:cNvSpPr>
          <p:nvPr>
            <p:ph type="title"/>
          </p:nvPr>
        </p:nvSpPr>
        <p:spPr>
          <a:xfrm>
            <a:off x="755576" y="332656"/>
            <a:ext cx="8178112" cy="936104"/>
          </a:xfrm>
          <a:prstGeom prst="rect">
            <a:avLst/>
          </a:prstGeom>
        </p:spPr>
        <p:txBody>
          <a:bodyPr anchor="ctr">
            <a:noAutofit/>
          </a:bodyPr>
          <a:lstStyle>
            <a:extLst/>
          </a:lstStyle>
          <a:p>
            <a:r>
              <a:rPr lang="fi-FI" dirty="0"/>
              <a:t>Muokkaa otsikon perustyyliä napsauttamalla</a:t>
            </a:r>
          </a:p>
        </p:txBody>
      </p:sp>
      <p:sp>
        <p:nvSpPr>
          <p:cNvPr id="9" name="Rectangle 8"/>
          <p:cNvSpPr>
            <a:spLocks noGrp="1"/>
          </p:cNvSpPr>
          <p:nvPr>
            <p:ph type="body" idx="1"/>
          </p:nvPr>
        </p:nvSpPr>
        <p:spPr>
          <a:xfrm>
            <a:off x="755576" y="1447800"/>
            <a:ext cx="8178112" cy="4800600"/>
          </a:xfrm>
          <a:prstGeom prst="rect">
            <a:avLst/>
          </a:prstGeom>
        </p:spPr>
        <p:txBody>
          <a:bodyPr>
            <a:normAutofit/>
          </a:bodyPr>
          <a:lstStyle>
            <a:extLs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Kuudes taso</a:t>
            </a:r>
          </a:p>
          <a:p>
            <a:pPr lvl="6"/>
            <a:r>
              <a:rPr lang="fi-FI" dirty="0"/>
              <a:t>Seitsemäs taso</a:t>
            </a:r>
          </a:p>
          <a:p>
            <a:pPr lvl="7"/>
            <a:r>
              <a:rPr lang="fi-FI" dirty="0"/>
              <a:t>Kahdeksas taso</a:t>
            </a:r>
          </a:p>
          <a:p>
            <a:pPr lvl="8"/>
            <a:r>
              <a:rPr lang="fi-FI" dirty="0"/>
              <a:t>Yhdeksäs taso</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1" latinLnBrk="0" hangingPunct="1">
        <a:spcBef>
          <a:spcPct val="0"/>
        </a:spcBef>
        <a:buNone/>
        <a:defRPr lang="fi-FI" sz="3000" b="1" i="0" kern="1200" baseline="0">
          <a:solidFill>
            <a:schemeClr val="bg2"/>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lang="fi-FI"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Courier New" panose="02070309020205020404" pitchFamily="49" charset="0"/>
        <a:buChar char="o"/>
        <a:defRPr lang="fi-FI"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Courier New" panose="02070309020205020404" pitchFamily="49" charset="0"/>
        <a:buChar char="o"/>
        <a:defRPr lang="fi-FI"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Courier New" panose="02070309020205020404" pitchFamily="49" charset="0"/>
        <a:buChar char="o"/>
        <a:defRPr lang="fi-FI"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Courier New" panose="02070309020205020404" pitchFamily="49" charset="0"/>
        <a:buChar char="o"/>
        <a:defRPr lang="fi-FI"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Courier New" panose="02070309020205020404" pitchFamily="49" charset="0"/>
        <a:buChar char="o"/>
        <a:defRPr lang="fi-FI"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Courier New" panose="02070309020205020404" pitchFamily="49" charset="0"/>
        <a:buChar char="o"/>
        <a:defRPr lang="fi-FI"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Courier New" panose="02070309020205020404" pitchFamily="49" charset="0"/>
        <a:buChar char="o"/>
        <a:defRPr lang="fi-FI"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Courier New" panose="02070309020205020404" pitchFamily="49" charset="0"/>
        <a:buChar char="o"/>
        <a:defRPr lang="fi-FI" sz="2000" kern="1200">
          <a:solidFill>
            <a:schemeClr val="tx1"/>
          </a:solidFill>
          <a:latin typeface="+mn-lt"/>
          <a:ea typeface="+mn-ea"/>
          <a:cs typeface="+mn-cs"/>
        </a:defRPr>
      </a:lvl9pPr>
      <a:extLst/>
    </p:bodyStyle>
    <p:otherStyle>
      <a:lvl1pPr marL="0" algn="l" rtl="0" eaLnBrk="1" latinLnBrk="0" hangingPunct="1">
        <a:defRPr lang="fi-FI" kern="1200">
          <a:solidFill>
            <a:schemeClr val="tx1"/>
          </a:solidFill>
          <a:latin typeface="+mn-lt"/>
          <a:ea typeface="+mn-ea"/>
          <a:cs typeface="+mn-cs"/>
        </a:defRPr>
      </a:lvl1pPr>
      <a:lvl2pPr marL="457200" algn="l" rtl="0" eaLnBrk="1" hangingPunct="1">
        <a:defRPr lang="fi-FI" kern="1200">
          <a:solidFill>
            <a:schemeClr val="tx1"/>
          </a:solidFill>
          <a:latin typeface="+mn-lt"/>
          <a:ea typeface="+mn-ea"/>
          <a:cs typeface="+mn-cs"/>
        </a:defRPr>
      </a:lvl2pPr>
      <a:lvl3pPr marL="914400" algn="l" rtl="0" eaLnBrk="1" hangingPunct="1">
        <a:defRPr lang="fi-FI" kern="1200">
          <a:solidFill>
            <a:schemeClr val="tx1"/>
          </a:solidFill>
          <a:latin typeface="+mn-lt"/>
          <a:ea typeface="+mn-ea"/>
          <a:cs typeface="+mn-cs"/>
        </a:defRPr>
      </a:lvl3pPr>
      <a:lvl4pPr marL="1371600" algn="l" rtl="0" eaLnBrk="1" hangingPunct="1">
        <a:defRPr lang="fi-FI" kern="1200">
          <a:solidFill>
            <a:schemeClr val="tx1"/>
          </a:solidFill>
          <a:latin typeface="+mn-lt"/>
          <a:ea typeface="+mn-ea"/>
          <a:cs typeface="+mn-cs"/>
        </a:defRPr>
      </a:lvl4pPr>
      <a:lvl5pPr marL="1828800" algn="l" rtl="0" eaLnBrk="1" hangingPunct="1">
        <a:defRPr lang="fi-FI" kern="1200">
          <a:solidFill>
            <a:schemeClr val="tx1"/>
          </a:solidFill>
          <a:latin typeface="+mn-lt"/>
          <a:ea typeface="+mn-ea"/>
          <a:cs typeface="+mn-cs"/>
        </a:defRPr>
      </a:lvl5pPr>
      <a:lvl6pPr marL="2286000" algn="l" rtl="0" eaLnBrk="1" hangingPunct="1">
        <a:defRPr lang="fi-FI" kern="1200">
          <a:solidFill>
            <a:schemeClr val="tx1"/>
          </a:solidFill>
          <a:latin typeface="+mn-lt"/>
          <a:ea typeface="+mn-ea"/>
          <a:cs typeface="+mn-cs"/>
        </a:defRPr>
      </a:lvl6pPr>
      <a:lvl7pPr marL="2743200" algn="l" rtl="0" eaLnBrk="1" hangingPunct="1">
        <a:defRPr lang="fi-FI" kern="1200">
          <a:solidFill>
            <a:schemeClr val="tx1"/>
          </a:solidFill>
          <a:latin typeface="+mn-lt"/>
          <a:ea typeface="+mn-ea"/>
          <a:cs typeface="+mn-cs"/>
        </a:defRPr>
      </a:lvl7pPr>
      <a:lvl8pPr marL="3200400" algn="l" rtl="0" eaLnBrk="1" hangingPunct="1">
        <a:defRPr lang="fi-FI" kern="1200">
          <a:solidFill>
            <a:schemeClr val="tx1"/>
          </a:solidFill>
          <a:latin typeface="+mn-lt"/>
          <a:ea typeface="+mn-ea"/>
          <a:cs typeface="+mn-cs"/>
        </a:defRPr>
      </a:lvl8pPr>
      <a:lvl9pPr marL="3657600" algn="l" rtl="0" eaLnBrk="1" hangingPunct="1">
        <a:defRPr lang="fi-FI"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4414F-1FE7-4EBA-9607-DA53BA56BE55}" type="datetimeFigureOut">
              <a:rPr lang="fi-FI" smtClean="0"/>
              <a:t>13.2.2017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11EF-00B5-4A97-A26A-F5AF3FE1DFFC}" type="slidenum">
              <a:rPr lang="fi-FI" smtClean="0"/>
              <a:t>‹#›</a:t>
            </a:fld>
            <a:endParaRPr lang="fi-FI"/>
          </a:p>
        </p:txBody>
      </p:sp>
    </p:spTree>
    <p:extLst>
      <p:ext uri="{BB962C8B-B14F-4D97-AF65-F5344CB8AC3E}">
        <p14:creationId xmlns:p14="http://schemas.microsoft.com/office/powerpoint/2010/main" val="20637939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192017"/>
            <a:ext cx="5498975" cy="3665983"/>
          </a:xfrm>
          <a:prstGeom prst="rect">
            <a:avLst/>
          </a:prstGeom>
        </p:spPr>
      </p:pic>
      <p:sp>
        <p:nvSpPr>
          <p:cNvPr id="8" name="Suorakulmio 7"/>
          <p:cNvSpPr/>
          <p:nvPr/>
        </p:nvSpPr>
        <p:spPr>
          <a:xfrm>
            <a:off x="4355976" y="3192016"/>
            <a:ext cx="4788024" cy="3665984"/>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0"/>
            <a:ext cx="4788024" cy="3192016"/>
          </a:xfrm>
          <a:prstGeom prst="rect">
            <a:avLst/>
          </a:prstGeom>
        </p:spPr>
      </p:pic>
      <p:pic>
        <p:nvPicPr>
          <p:cNvPr id="4" name="Kuv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780" y="4437112"/>
            <a:ext cx="3744416" cy="926243"/>
          </a:xfrm>
          <a:prstGeom prst="rect">
            <a:avLst/>
          </a:prstGeom>
        </p:spPr>
      </p:pic>
      <p:sp>
        <p:nvSpPr>
          <p:cNvPr id="3" name="Otsikko 2"/>
          <p:cNvSpPr>
            <a:spLocks noGrp="1"/>
          </p:cNvSpPr>
          <p:nvPr>
            <p:ph type="title"/>
          </p:nvPr>
        </p:nvSpPr>
        <p:spPr>
          <a:xfrm>
            <a:off x="395536" y="764704"/>
            <a:ext cx="3960440" cy="2141984"/>
          </a:xfrm>
        </p:spPr>
        <p:txBody>
          <a:bodyPr/>
          <a:lstStyle/>
          <a:p>
            <a:pPr>
              <a:lnSpc>
                <a:spcPct val="150000"/>
              </a:lnSpc>
            </a:pPr>
            <a:r>
              <a:rPr lang="fi-FI" sz="2000" kern="0" smtClean="0">
                <a:effectLst/>
              </a:rPr>
              <a:t>           </a:t>
            </a:r>
            <a:br>
              <a:rPr lang="fi-FI" sz="2000" kern="0" smtClean="0">
                <a:effectLst/>
              </a:rPr>
            </a:br>
            <a:r>
              <a:rPr lang="fi-FI" sz="2000" kern="0">
                <a:effectLst/>
              </a:rPr>
              <a:t> </a:t>
            </a:r>
            <a:r>
              <a:rPr lang="fi-FI" sz="2000" kern="0" smtClean="0">
                <a:effectLst/>
              </a:rPr>
              <a:t>             Konkreettista</a:t>
            </a:r>
            <a:r>
              <a:rPr lang="fi-FI" sz="2000" kern="0" dirty="0" smtClean="0">
                <a:effectLst/>
              </a:rPr>
              <a:t/>
            </a:r>
            <a:br>
              <a:rPr lang="fi-FI" sz="2000" kern="0" dirty="0" smtClean="0">
                <a:effectLst/>
              </a:rPr>
            </a:br>
            <a:r>
              <a:rPr lang="fi-FI" sz="2000" kern="0" smtClean="0">
                <a:effectLst/>
              </a:rPr>
              <a:t>       hyvinvointia </a:t>
            </a:r>
            <a:r>
              <a:rPr lang="fi-FI" sz="2000" kern="0" dirty="0" smtClean="0">
                <a:effectLst/>
              </a:rPr>
              <a:t>työhön</a:t>
            </a:r>
            <a:endParaRPr lang="fi-FI" sz="2000" kern="0" dirty="0">
              <a:effectLst/>
            </a:endParaRPr>
          </a:p>
        </p:txBody>
      </p:sp>
    </p:spTree>
    <p:extLst>
      <p:ext uri="{BB962C8B-B14F-4D97-AF65-F5344CB8AC3E}">
        <p14:creationId xmlns:p14="http://schemas.microsoft.com/office/powerpoint/2010/main" val="82521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36096" y="548680"/>
            <a:ext cx="3707904" cy="1080120"/>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1"/>
          <p:cNvSpPr>
            <a:spLocks noGrp="1"/>
          </p:cNvSpPr>
          <p:nvPr>
            <p:ph type="title"/>
          </p:nvPr>
        </p:nvSpPr>
        <p:spPr>
          <a:xfrm>
            <a:off x="5487500" y="188640"/>
            <a:ext cx="3281568" cy="1800200"/>
          </a:xfrm>
        </p:spPr>
        <p:txBody>
          <a:bodyPr/>
          <a:lstStyle/>
          <a:p>
            <a:pPr algn="l"/>
            <a:r>
              <a:rPr lang="fi-FI" sz="2800" cap="all" dirty="0" smtClean="0"/>
              <a:t>erityistilanteet</a:t>
            </a:r>
            <a:endParaRPr lang="fi-FI" sz="2800" cap="all" dirty="0"/>
          </a:p>
        </p:txBody>
      </p:sp>
      <p:sp>
        <p:nvSpPr>
          <p:cNvPr id="4" name="Sisällön paikkamerkki 3"/>
          <p:cNvSpPr>
            <a:spLocks noGrp="1"/>
          </p:cNvSpPr>
          <p:nvPr>
            <p:ph sz="half" idx="1"/>
          </p:nvPr>
        </p:nvSpPr>
        <p:spPr>
          <a:xfrm>
            <a:off x="323528" y="1628800"/>
            <a:ext cx="4896544" cy="4910883"/>
          </a:xfrm>
        </p:spPr>
        <p:txBody>
          <a:bodyPr>
            <a:normAutofit/>
          </a:bodyPr>
          <a:lstStyle/>
          <a:p>
            <a:pPr marL="457200" indent="-457200"/>
            <a:r>
              <a:rPr lang="fi-FI" sz="2300" b="1" dirty="0" smtClean="0">
                <a:latin typeface="Arial"/>
                <a:cs typeface="Arial"/>
              </a:rPr>
              <a:t>Organisaatiomuutokset</a:t>
            </a:r>
            <a:endParaRPr lang="fi-FI" sz="2300" dirty="0" smtClean="0">
              <a:latin typeface="Arial"/>
              <a:cs typeface="Arial"/>
            </a:endParaRPr>
          </a:p>
          <a:p>
            <a:pPr marL="457200" indent="-457200"/>
            <a:endParaRPr lang="fi-FI" sz="2300" dirty="0" smtClean="0">
              <a:latin typeface="Arial"/>
              <a:cs typeface="Arial"/>
            </a:endParaRPr>
          </a:p>
          <a:p>
            <a:pPr marL="457200" indent="-457200"/>
            <a:r>
              <a:rPr lang="fi-FI" sz="2300" b="1" dirty="0" smtClean="0">
                <a:latin typeface="Arial"/>
                <a:cs typeface="Arial"/>
              </a:rPr>
              <a:t>YT- neuvottelut</a:t>
            </a:r>
            <a:endParaRPr lang="fi-FI" sz="2300" dirty="0" smtClean="0">
              <a:latin typeface="Arial"/>
              <a:cs typeface="Arial"/>
            </a:endParaRPr>
          </a:p>
          <a:p>
            <a:pPr marL="457200" indent="-457200"/>
            <a:endParaRPr lang="fi-FI" sz="2300" dirty="0" smtClean="0">
              <a:latin typeface="Arial"/>
              <a:cs typeface="Arial"/>
            </a:endParaRPr>
          </a:p>
          <a:p>
            <a:pPr marL="457200" indent="-457200"/>
            <a:r>
              <a:rPr lang="fi-FI" sz="2300" b="1" dirty="0" smtClean="0">
                <a:latin typeface="Arial"/>
                <a:cs typeface="Arial"/>
              </a:rPr>
              <a:t>Työpaikkakiusaaminen</a:t>
            </a:r>
          </a:p>
          <a:p>
            <a:pPr marL="457200" indent="-457200"/>
            <a:endParaRPr lang="fi-FI" sz="2300" b="1" dirty="0">
              <a:latin typeface="Arial"/>
              <a:cs typeface="Arial"/>
            </a:endParaRPr>
          </a:p>
          <a:p>
            <a:pPr marL="457200" indent="-457200"/>
            <a:r>
              <a:rPr lang="fi-FI" sz="2300" b="1" dirty="0" smtClean="0">
                <a:latin typeface="Arial"/>
                <a:cs typeface="Arial"/>
              </a:rPr>
              <a:t> Kriisitilanteet</a:t>
            </a:r>
          </a:p>
          <a:p>
            <a:pPr marL="457200" indent="-457200"/>
            <a:endParaRPr lang="fi-FI" sz="2300" b="1" dirty="0">
              <a:latin typeface="Arial"/>
              <a:cs typeface="Arial"/>
            </a:endParaRPr>
          </a:p>
          <a:p>
            <a:pPr marL="457200" indent="-457200"/>
            <a:r>
              <a:rPr lang="fi-FI" sz="2300" b="1" dirty="0" smtClean="0">
                <a:latin typeface="Arial"/>
                <a:cs typeface="Arial"/>
              </a:rPr>
              <a:t>Konfliktit työyhteisössä</a:t>
            </a:r>
            <a:endParaRPr lang="fi-FI" sz="2300" dirty="0" smtClean="0">
              <a:latin typeface="Arial"/>
              <a:cs typeface="Arial"/>
            </a:endParaRPr>
          </a:p>
          <a:p>
            <a:pPr marL="0" indent="0">
              <a:buNone/>
            </a:pPr>
            <a:endParaRPr lang="fi-FI" sz="2000" dirty="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endParaRPr lang="fi-FI" sz="2800" dirty="0">
              <a:solidFill>
                <a:schemeClr val="bg2"/>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628800"/>
            <a:ext cx="3707904" cy="4367678"/>
          </a:xfrm>
          <a:prstGeom prst="rect">
            <a:avLst/>
          </a:prstGeom>
        </p:spPr>
      </p:pic>
    </p:spTree>
    <p:extLst>
      <p:ext uri="{BB962C8B-B14F-4D97-AF65-F5344CB8AC3E}">
        <p14:creationId xmlns:p14="http://schemas.microsoft.com/office/powerpoint/2010/main" val="320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Päivittäiset valinnat</a:t>
            </a:r>
            <a:endParaRPr lang="fi-FI" cap="all" dirty="0"/>
          </a:p>
        </p:txBody>
      </p:sp>
      <p:sp>
        <p:nvSpPr>
          <p:cNvPr id="2" name="Sisällön paikkamerkki 1"/>
          <p:cNvSpPr>
            <a:spLocks noGrp="1"/>
          </p:cNvSpPr>
          <p:nvPr>
            <p:ph idx="1"/>
          </p:nvPr>
        </p:nvSpPr>
        <p:spPr>
          <a:xfrm>
            <a:off x="5364088" y="1401688"/>
            <a:ext cx="4145664" cy="5051648"/>
          </a:xfrm>
        </p:spPr>
        <p:txBody>
          <a:bodyPr>
            <a:normAutofit/>
          </a:bodyPr>
          <a:lstStyle/>
          <a:p>
            <a:r>
              <a:rPr lang="fi-FI" dirty="0" smtClean="0"/>
              <a:t>Asenne</a:t>
            </a:r>
          </a:p>
          <a:p>
            <a:pPr marL="82296" indent="0">
              <a:buNone/>
            </a:pPr>
            <a:endParaRPr lang="fi-FI" dirty="0" smtClean="0"/>
          </a:p>
          <a:p>
            <a:r>
              <a:rPr lang="fi-FI" dirty="0" smtClean="0"/>
              <a:t>Vuorovaikutus</a:t>
            </a:r>
          </a:p>
          <a:p>
            <a:endParaRPr lang="fi-FI" dirty="0" smtClean="0"/>
          </a:p>
          <a:p>
            <a:r>
              <a:rPr lang="fi-FI" dirty="0" smtClean="0"/>
              <a:t>Vastuun ottaminen</a:t>
            </a:r>
          </a:p>
          <a:p>
            <a:endParaRPr lang="fi-FI" dirty="0" smtClean="0"/>
          </a:p>
          <a:p>
            <a:r>
              <a:rPr lang="fi-FI" dirty="0" smtClean="0"/>
              <a:t>Läsnäolo</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4" name="Kuva 3" descr="_E1A5446mv.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72816"/>
            <a:ext cx="4118586" cy="3672408"/>
          </a:xfrm>
          <a:prstGeom prst="rect">
            <a:avLst/>
          </a:prstGeom>
        </p:spPr>
      </p:pic>
    </p:spTree>
    <p:extLst>
      <p:ext uri="{BB962C8B-B14F-4D97-AF65-F5344CB8AC3E}">
        <p14:creationId xmlns:p14="http://schemas.microsoft.com/office/powerpoint/2010/main" val="12775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9011344" cy="1052736"/>
          </a:xfrm>
        </p:spPr>
        <p:txBody>
          <a:bodyPr/>
          <a:lstStyle/>
          <a:p>
            <a:pPr algn="l"/>
            <a:r>
              <a:rPr lang="fi-FI" sz="3600" dirty="0" smtClean="0">
                <a:latin typeface="Arial"/>
                <a:cs typeface="Arial"/>
              </a:rPr>
              <a:t>Näkyvä toiminta on jäävuoren huippu</a:t>
            </a:r>
            <a:endParaRPr lang="fi-FI" sz="3600" dirty="0">
              <a:latin typeface="Arial"/>
              <a:cs typeface="Arial"/>
            </a:endParaRPr>
          </a:p>
        </p:txBody>
      </p:sp>
      <p:sp>
        <p:nvSpPr>
          <p:cNvPr id="4" name="Tasakylkinen kolmio 3"/>
          <p:cNvSpPr/>
          <p:nvPr/>
        </p:nvSpPr>
        <p:spPr>
          <a:xfrm>
            <a:off x="1187624" y="1340768"/>
            <a:ext cx="6336704" cy="4752528"/>
          </a:xfrm>
          <a:prstGeom prst="triangle">
            <a:avLst>
              <a:gd name="adj" fmla="val 5246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dirty="0">
              <a:solidFill>
                <a:schemeClr val="accent5"/>
              </a:solidFill>
            </a:endParaRPr>
          </a:p>
        </p:txBody>
      </p:sp>
      <p:sp>
        <p:nvSpPr>
          <p:cNvPr id="5" name="Tekstiruutu 4"/>
          <p:cNvSpPr txBox="1"/>
          <p:nvPr/>
        </p:nvSpPr>
        <p:spPr>
          <a:xfrm>
            <a:off x="3275856" y="2060848"/>
            <a:ext cx="2304256" cy="369332"/>
          </a:xfrm>
          <a:prstGeom prst="rect">
            <a:avLst/>
          </a:prstGeom>
          <a:noFill/>
        </p:spPr>
        <p:txBody>
          <a:bodyPr wrap="square" rtlCol="0">
            <a:spAutoFit/>
          </a:bodyPr>
          <a:lstStyle/>
          <a:p>
            <a:pPr algn="ctr"/>
            <a:r>
              <a:rPr lang="fi-FI" sz="1800" dirty="0" smtClean="0">
                <a:latin typeface="Arial"/>
                <a:cs typeface="Arial"/>
              </a:rPr>
              <a:t>Tulokset</a:t>
            </a:r>
            <a:endParaRPr lang="fi-FI" sz="1800" dirty="0">
              <a:latin typeface="Arial"/>
              <a:cs typeface="Arial"/>
            </a:endParaRPr>
          </a:p>
        </p:txBody>
      </p:sp>
      <p:sp>
        <p:nvSpPr>
          <p:cNvPr id="7" name="Tekstiruutu 6"/>
          <p:cNvSpPr txBox="1"/>
          <p:nvPr/>
        </p:nvSpPr>
        <p:spPr>
          <a:xfrm>
            <a:off x="3043266" y="3356992"/>
            <a:ext cx="2878913" cy="369332"/>
          </a:xfrm>
          <a:prstGeom prst="rect">
            <a:avLst/>
          </a:prstGeom>
          <a:noFill/>
        </p:spPr>
        <p:txBody>
          <a:bodyPr wrap="none" rtlCol="0">
            <a:spAutoFit/>
          </a:bodyPr>
          <a:lstStyle/>
          <a:p>
            <a:pPr algn="ctr"/>
            <a:r>
              <a:rPr lang="fi-FI" sz="1800" dirty="0" smtClean="0">
                <a:latin typeface="Arial"/>
                <a:cs typeface="Arial"/>
              </a:rPr>
              <a:t>Käyttäytyminen ja toiminta</a:t>
            </a:r>
            <a:endParaRPr lang="fi-FI" sz="1800" dirty="0">
              <a:latin typeface="Arial"/>
              <a:cs typeface="Arial"/>
            </a:endParaRPr>
          </a:p>
        </p:txBody>
      </p:sp>
      <p:sp>
        <p:nvSpPr>
          <p:cNvPr id="8" name="Tekstiruutu 7"/>
          <p:cNvSpPr txBox="1"/>
          <p:nvPr/>
        </p:nvSpPr>
        <p:spPr>
          <a:xfrm>
            <a:off x="3901153" y="4293096"/>
            <a:ext cx="958879" cy="369332"/>
          </a:xfrm>
          <a:prstGeom prst="rect">
            <a:avLst/>
          </a:prstGeom>
          <a:noFill/>
        </p:spPr>
        <p:txBody>
          <a:bodyPr wrap="none" rtlCol="0">
            <a:spAutoFit/>
          </a:bodyPr>
          <a:lstStyle/>
          <a:p>
            <a:r>
              <a:rPr lang="fi-FI" sz="1800" dirty="0" smtClean="0">
                <a:latin typeface="Arial"/>
                <a:cs typeface="Arial"/>
              </a:rPr>
              <a:t>Tunteet</a:t>
            </a:r>
            <a:endParaRPr lang="fi-FI" sz="1800" dirty="0">
              <a:latin typeface="Arial"/>
              <a:cs typeface="Arial"/>
            </a:endParaRPr>
          </a:p>
        </p:txBody>
      </p:sp>
      <p:sp>
        <p:nvSpPr>
          <p:cNvPr id="9" name="Tekstiruutu 8"/>
          <p:cNvSpPr txBox="1"/>
          <p:nvPr/>
        </p:nvSpPr>
        <p:spPr>
          <a:xfrm>
            <a:off x="3964620" y="5229200"/>
            <a:ext cx="967420" cy="369332"/>
          </a:xfrm>
          <a:prstGeom prst="rect">
            <a:avLst/>
          </a:prstGeom>
          <a:noFill/>
        </p:spPr>
        <p:txBody>
          <a:bodyPr wrap="none" rtlCol="0">
            <a:spAutoFit/>
          </a:bodyPr>
          <a:lstStyle/>
          <a:p>
            <a:r>
              <a:rPr lang="fi-FI" sz="1800" dirty="0" smtClean="0">
                <a:latin typeface="Arial"/>
                <a:cs typeface="Arial"/>
              </a:rPr>
              <a:t>Ajattelu</a:t>
            </a:r>
            <a:endParaRPr lang="fi-FI" sz="1800" dirty="0">
              <a:latin typeface="Arial"/>
              <a:cs typeface="Arial"/>
            </a:endParaRPr>
          </a:p>
        </p:txBody>
      </p:sp>
      <p:cxnSp>
        <p:nvCxnSpPr>
          <p:cNvPr id="10" name="Suora yhdysviiva 9"/>
          <p:cNvCxnSpPr/>
          <p:nvPr/>
        </p:nvCxnSpPr>
        <p:spPr>
          <a:xfrm>
            <a:off x="1979712" y="4005064"/>
            <a:ext cx="46085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 name="Tekstiruutu 5"/>
          <p:cNvSpPr txBox="1"/>
          <p:nvPr/>
        </p:nvSpPr>
        <p:spPr>
          <a:xfrm>
            <a:off x="2386301" y="642011"/>
            <a:ext cx="184666" cy="369332"/>
          </a:xfrm>
          <a:prstGeom prst="rect">
            <a:avLst/>
          </a:prstGeom>
          <a:noFill/>
        </p:spPr>
        <p:txBody>
          <a:bodyPr wrap="none" rtlCol="0">
            <a:spAutoFit/>
          </a:bodyPr>
          <a:lstStyle/>
          <a:p>
            <a:endParaRPr lang="fi-FI" dirty="0"/>
          </a:p>
        </p:txBody>
      </p:sp>
      <p:pic>
        <p:nvPicPr>
          <p:cNvPr id="12" name="Kuv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spTree>
    <p:extLst>
      <p:ext uri="{BB962C8B-B14F-4D97-AF65-F5344CB8AC3E}">
        <p14:creationId xmlns:p14="http://schemas.microsoft.com/office/powerpoint/2010/main" val="247844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395536" y="548680"/>
            <a:ext cx="5688632"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Itsensä johtaminen</a:t>
            </a:r>
            <a:endParaRPr lang="fi-FI" cap="all" dirty="0"/>
          </a:p>
        </p:txBody>
      </p:sp>
      <p:sp>
        <p:nvSpPr>
          <p:cNvPr id="2" name="Sisällön paikkamerkki 1"/>
          <p:cNvSpPr>
            <a:spLocks noGrp="1"/>
          </p:cNvSpPr>
          <p:nvPr>
            <p:ph idx="1"/>
          </p:nvPr>
        </p:nvSpPr>
        <p:spPr>
          <a:xfrm>
            <a:off x="467544" y="1447800"/>
            <a:ext cx="8466144" cy="4800600"/>
          </a:xfrm>
        </p:spPr>
        <p:txBody>
          <a:bodyPr>
            <a:normAutofit/>
          </a:bodyPr>
          <a:lstStyle/>
          <a:p>
            <a:pPr marL="82296" indent="0">
              <a:buNone/>
            </a:pPr>
            <a:r>
              <a:rPr lang="fi-FI" sz="2800" dirty="0" smtClean="0"/>
              <a:t>Asioiden </a:t>
            </a:r>
            <a:r>
              <a:rPr lang="fi-FI" sz="2800" dirty="0"/>
              <a:t>laittamista tärkeysjärjestykseen oman arvomaailman </a:t>
            </a:r>
            <a:r>
              <a:rPr lang="fi-FI" sz="2800" dirty="0" smtClean="0"/>
              <a:t>mukaisesti:</a:t>
            </a:r>
          </a:p>
          <a:p>
            <a:r>
              <a:rPr lang="fi-FI" sz="2800" dirty="0" smtClean="0"/>
              <a:t>Oman mielen johtamista</a:t>
            </a:r>
          </a:p>
          <a:p>
            <a:pPr lvl="0"/>
            <a:r>
              <a:rPr lang="fi-FI" sz="2800" dirty="0" smtClean="0"/>
              <a:t>Itsensä toteuttamista</a:t>
            </a:r>
            <a:r>
              <a:rPr lang="fi-FI" sz="2800" dirty="0"/>
              <a:t> </a:t>
            </a:r>
            <a:r>
              <a:rPr lang="fi-FI" sz="2800" dirty="0" smtClean="0"/>
              <a:t>esim. ammatillista osaamista</a:t>
            </a:r>
          </a:p>
          <a:p>
            <a:pPr lvl="0"/>
            <a:r>
              <a:rPr lang="fi-FI" sz="2800" dirty="0" smtClean="0"/>
              <a:t>Ajanhallintaa</a:t>
            </a:r>
          </a:p>
          <a:p>
            <a:pPr lvl="0"/>
            <a:r>
              <a:rPr lang="fi-FI" sz="2800" dirty="0"/>
              <a:t>S</a:t>
            </a:r>
            <a:r>
              <a:rPr lang="fi-FI" sz="2800" dirty="0" smtClean="0"/>
              <a:t>osiaalisia </a:t>
            </a:r>
            <a:r>
              <a:rPr lang="fi-FI" sz="2800" dirty="0"/>
              <a:t>suhteita </a:t>
            </a:r>
            <a:endParaRPr lang="fi-FI" sz="2800" dirty="0" smtClean="0"/>
          </a:p>
          <a:p>
            <a:r>
              <a:rPr lang="fi-FI" sz="2800" dirty="0" smtClean="0"/>
              <a:t>Fyysisestä kunnosta huolehtimista </a:t>
            </a:r>
            <a:endParaRPr lang="fi-FI" sz="2800" dirty="0"/>
          </a:p>
          <a:p>
            <a:pPr lvl="0"/>
            <a:r>
              <a:rPr lang="fi-FI" sz="2800" dirty="0" smtClean="0"/>
              <a:t>Taloudellista pärjäämistä</a:t>
            </a:r>
            <a:endParaRPr lang="fi-FI" sz="2800" dirty="0"/>
          </a:p>
          <a:p>
            <a:pPr lvl="0"/>
            <a:r>
              <a:rPr lang="fi-FI" sz="2800" dirty="0"/>
              <a:t>Itsensä johtaminen on elämäntapa ja prosessi, joka jatkuu läpi elämän</a:t>
            </a:r>
          </a:p>
          <a:p>
            <a:pPr lvl="0"/>
            <a:endParaRPr lang="fi-FI" sz="2800" dirty="0" smtClean="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spTree>
    <p:extLst>
      <p:ext uri="{BB962C8B-B14F-4D97-AF65-F5344CB8AC3E}">
        <p14:creationId xmlns:p14="http://schemas.microsoft.com/office/powerpoint/2010/main" val="3225352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395536" y="548680"/>
            <a:ext cx="5688632"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Mihin voin itse vaikuttaa?</a:t>
            </a:r>
            <a:endParaRPr lang="fi-FI" cap="all"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7" name="Sisällön paikkamerkki 6"/>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253331" y="1644650"/>
            <a:ext cx="6896100" cy="4406900"/>
          </a:xfrm>
          <a:prstGeom prst="rect">
            <a:avLst/>
          </a:prstGeom>
        </p:spPr>
      </p:pic>
    </p:spTree>
    <p:extLst>
      <p:ext uri="{BB962C8B-B14F-4D97-AF65-F5344CB8AC3E}">
        <p14:creationId xmlns:p14="http://schemas.microsoft.com/office/powerpoint/2010/main" val="388366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Hyvinvoinnin merkitys</a:t>
            </a:r>
            <a:endParaRPr lang="fi-FI" cap="all" dirty="0"/>
          </a:p>
        </p:txBody>
      </p:sp>
      <p:sp>
        <p:nvSpPr>
          <p:cNvPr id="2" name="Sisällön paikkamerkki 1"/>
          <p:cNvSpPr>
            <a:spLocks noGrp="1"/>
          </p:cNvSpPr>
          <p:nvPr>
            <p:ph idx="1"/>
          </p:nvPr>
        </p:nvSpPr>
        <p:spPr>
          <a:xfrm>
            <a:off x="4788024" y="1196752"/>
            <a:ext cx="4145664" cy="5051648"/>
          </a:xfrm>
        </p:spPr>
        <p:txBody>
          <a:bodyPr>
            <a:normAutofit/>
          </a:bodyPr>
          <a:lstStyle/>
          <a:p>
            <a:r>
              <a:rPr lang="fi-FI" dirty="0" smtClean="0"/>
              <a:t>Yksilölle</a:t>
            </a:r>
          </a:p>
          <a:p>
            <a:endParaRPr lang="fi-FI" dirty="0" smtClean="0"/>
          </a:p>
          <a:p>
            <a:r>
              <a:rPr lang="fi-FI" dirty="0" smtClean="0"/>
              <a:t>Työyhteisölle</a:t>
            </a:r>
          </a:p>
          <a:p>
            <a:endParaRPr lang="fi-FI" dirty="0" smtClean="0"/>
          </a:p>
          <a:p>
            <a:r>
              <a:rPr lang="fi-FI" dirty="0" smtClean="0"/>
              <a:t>Yritykselle</a:t>
            </a:r>
          </a:p>
          <a:p>
            <a:endParaRPr lang="fi-FI" dirty="0" smtClean="0"/>
          </a:p>
          <a:p>
            <a:r>
              <a:rPr lang="fi-FI" dirty="0" smtClean="0"/>
              <a:t>Maineelle</a:t>
            </a:r>
          </a:p>
          <a:p>
            <a:endParaRPr lang="fi-FI" dirty="0" smtClean="0"/>
          </a:p>
          <a:p>
            <a:r>
              <a:rPr lang="fi-FI" dirty="0" smtClean="0"/>
              <a:t>Menestykselle</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24744"/>
            <a:ext cx="4788025" cy="5733256"/>
          </a:xfrm>
          <a:prstGeom prst="rect">
            <a:avLst/>
          </a:prstGeom>
        </p:spPr>
      </p:pic>
    </p:spTree>
    <p:extLst>
      <p:ext uri="{BB962C8B-B14F-4D97-AF65-F5344CB8AC3E}">
        <p14:creationId xmlns:p14="http://schemas.microsoft.com/office/powerpoint/2010/main" val="1368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395536" y="548680"/>
            <a:ext cx="5688632"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Tulevaisuuden haasteet</a:t>
            </a:r>
            <a:endParaRPr lang="fi-FI" cap="all"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7" name="Picture 2" descr="C:\Users\Asennus\Desktop\slide_2 ritva pihlaja.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9592" y="1124743"/>
            <a:ext cx="7002189" cy="5299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9663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p:cNvSpPr/>
          <p:nvPr/>
        </p:nvSpPr>
        <p:spPr>
          <a:xfrm>
            <a:off x="5580112" y="3164167"/>
            <a:ext cx="3563888" cy="3693833"/>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64167"/>
            <a:ext cx="5580112" cy="3720075"/>
          </a:xfrm>
          <a:prstGeom prst="rect">
            <a:avLst/>
          </a:prstGeom>
        </p:spPr>
      </p:pic>
      <p:sp>
        <p:nvSpPr>
          <p:cNvPr id="12" name="Otsikko 11"/>
          <p:cNvSpPr>
            <a:spLocks noGrp="1"/>
          </p:cNvSpPr>
          <p:nvPr>
            <p:ph type="title"/>
          </p:nvPr>
        </p:nvSpPr>
        <p:spPr>
          <a:xfrm>
            <a:off x="5940152" y="3501008"/>
            <a:ext cx="2849520" cy="2905040"/>
          </a:xfrm>
        </p:spPr>
        <p:txBody>
          <a:bodyPr/>
          <a:lstStyle/>
          <a:p>
            <a:r>
              <a:rPr lang="fi-FI" cap="all" dirty="0" smtClean="0"/>
              <a:t>Awen palauttaa tasapainon työpaikoille</a:t>
            </a:r>
            <a:endParaRPr lang="fi-FI" cap="all" dirty="0"/>
          </a:p>
        </p:txBody>
      </p:sp>
      <p:sp>
        <p:nvSpPr>
          <p:cNvPr id="4" name="Sisällön paikkamerkki 3"/>
          <p:cNvSpPr>
            <a:spLocks noGrp="1"/>
          </p:cNvSpPr>
          <p:nvPr>
            <p:ph sz="half" idx="1"/>
          </p:nvPr>
        </p:nvSpPr>
        <p:spPr>
          <a:xfrm>
            <a:off x="395536" y="1177593"/>
            <a:ext cx="8136904" cy="2016224"/>
          </a:xfrm>
        </p:spPr>
        <p:txBody>
          <a:bodyPr>
            <a:normAutofit/>
          </a:bodyPr>
          <a:lstStyle/>
          <a:p>
            <a:r>
              <a:rPr lang="fi-FI" sz="2800" dirty="0"/>
              <a:t>Vain hyvinvoiva työyhteisö on tehokas ja tuottava. </a:t>
            </a:r>
            <a:endParaRPr lang="fi-FI" sz="2800" dirty="0" smtClean="0"/>
          </a:p>
          <a:p>
            <a:r>
              <a:rPr lang="fi-FI" sz="2800" dirty="0" smtClean="0"/>
              <a:t>Työyhteisön </a:t>
            </a:r>
            <a:r>
              <a:rPr lang="fi-FI" sz="2800" dirty="0"/>
              <a:t>muodostavat ihmiset. </a:t>
            </a:r>
            <a:endParaRPr lang="fi-FI" sz="2800" dirty="0" smtClean="0"/>
          </a:p>
          <a:p>
            <a:r>
              <a:rPr lang="fi-FI" sz="2800" dirty="0" smtClean="0"/>
              <a:t>Me </a:t>
            </a:r>
            <a:r>
              <a:rPr lang="fi-FI" sz="2800" dirty="0"/>
              <a:t>keskitymme ihmisiin.</a:t>
            </a:r>
            <a:endParaRPr lang="fi-FI" sz="2800" dirty="0">
              <a:solidFill>
                <a:schemeClr val="bg2"/>
              </a:solidFill>
            </a:endParaRPr>
          </a:p>
        </p:txBody>
      </p:sp>
    </p:spTree>
    <p:extLst>
      <p:ext uri="{BB962C8B-B14F-4D97-AF65-F5344CB8AC3E}">
        <p14:creationId xmlns:p14="http://schemas.microsoft.com/office/powerpoint/2010/main" val="154460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Kuva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6323"/>
            <a:ext cx="4819761" cy="3213175"/>
          </a:xfrm>
          <a:prstGeom prst="rect">
            <a:avLst/>
          </a:prstGeom>
        </p:spPr>
      </p:pic>
      <p:pic>
        <p:nvPicPr>
          <p:cNvPr id="24" name="Kuva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1"/>
            <a:ext cx="4860032" cy="3240021"/>
          </a:xfrm>
          <a:prstGeom prst="rect">
            <a:avLst/>
          </a:prstGeom>
        </p:spPr>
      </p:pic>
      <p:pic>
        <p:nvPicPr>
          <p:cNvPr id="18" name="Kuva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85932"/>
            <a:ext cx="5508104" cy="3672069"/>
          </a:xfrm>
          <a:prstGeom prst="rect">
            <a:avLst/>
          </a:prstGeom>
        </p:spPr>
      </p:pic>
      <p:sp>
        <p:nvSpPr>
          <p:cNvPr id="8" name="Suorakulmio 7"/>
          <p:cNvSpPr/>
          <p:nvPr/>
        </p:nvSpPr>
        <p:spPr>
          <a:xfrm>
            <a:off x="3135956" y="2807972"/>
            <a:ext cx="6012160" cy="765044"/>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Rectangle 1"/>
          <p:cNvSpPr>
            <a:spLocks noGrp="1"/>
          </p:cNvSpPr>
          <p:nvPr>
            <p:ph type="title"/>
          </p:nvPr>
        </p:nvSpPr>
        <p:spPr>
          <a:xfrm>
            <a:off x="5940152" y="2564904"/>
            <a:ext cx="2981206" cy="1296144"/>
          </a:xfrm>
        </p:spPr>
        <p:txBody>
          <a:bodyPr/>
          <a:lstStyle/>
          <a:p>
            <a:pPr algn="l"/>
            <a:r>
              <a:rPr lang="fi-FI" dirty="0" smtClean="0">
                <a:solidFill>
                  <a:schemeClr val="bg2"/>
                </a:solidFill>
              </a:rPr>
              <a:t>Yhteystiedot</a:t>
            </a:r>
            <a:endParaRPr lang="fi-FI" dirty="0">
              <a:solidFill>
                <a:schemeClr val="bg2"/>
              </a:solidFill>
            </a:endParaRPr>
          </a:p>
        </p:txBody>
      </p:sp>
      <p:sp>
        <p:nvSpPr>
          <p:cNvPr id="23" name="Suorakulmio 22"/>
          <p:cNvSpPr/>
          <p:nvPr/>
        </p:nvSpPr>
        <p:spPr>
          <a:xfrm>
            <a:off x="4283968" y="3645024"/>
            <a:ext cx="4864148" cy="3212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isällön paikkamerkki 15"/>
          <p:cNvSpPr>
            <a:spLocks noGrp="1"/>
          </p:cNvSpPr>
          <p:nvPr>
            <p:ph idx="1"/>
          </p:nvPr>
        </p:nvSpPr>
        <p:spPr>
          <a:xfrm>
            <a:off x="4324536" y="3789040"/>
            <a:ext cx="4711960" cy="3240360"/>
          </a:xfrm>
        </p:spPr>
        <p:txBody>
          <a:bodyPr>
            <a:normAutofit/>
          </a:bodyPr>
          <a:lstStyle/>
          <a:p>
            <a:r>
              <a:rPr lang="fi-FI" sz="2400" dirty="0" smtClean="0"/>
              <a:t>Taina Riipinen, </a:t>
            </a:r>
            <a:r>
              <a:rPr lang="fi-FI" sz="2400" dirty="0"/>
              <a:t>0400 350 </a:t>
            </a:r>
            <a:r>
              <a:rPr lang="fi-FI" sz="2400" dirty="0" smtClean="0"/>
              <a:t>820</a:t>
            </a:r>
          </a:p>
          <a:p>
            <a:r>
              <a:rPr lang="fi-FI" sz="2400" dirty="0" smtClean="0"/>
              <a:t>Anu Rajala, </a:t>
            </a:r>
            <a:r>
              <a:rPr lang="fi-FI" sz="2400" dirty="0"/>
              <a:t>0400 350 </a:t>
            </a:r>
            <a:r>
              <a:rPr lang="fi-FI" sz="2400" dirty="0" smtClean="0"/>
              <a:t>830</a:t>
            </a:r>
          </a:p>
          <a:p>
            <a:r>
              <a:rPr lang="fi-FI" sz="2400" dirty="0" smtClean="0"/>
              <a:t>Minna Björkman,</a:t>
            </a:r>
            <a:r>
              <a:rPr lang="fi-FI" sz="2400" dirty="0"/>
              <a:t> 050 567 </a:t>
            </a:r>
            <a:r>
              <a:rPr lang="fi-FI" sz="2400" dirty="0" smtClean="0"/>
              <a:t>3966</a:t>
            </a:r>
          </a:p>
          <a:p>
            <a:pPr marL="82296" indent="0">
              <a:buNone/>
            </a:pPr>
            <a:endParaRPr lang="fi-FI" sz="2400" dirty="0"/>
          </a:p>
          <a:p>
            <a:r>
              <a:rPr lang="fi-FI" sz="2400" dirty="0" err="1" smtClean="0"/>
              <a:t>etunimi.sukunimi@awen.fi</a:t>
            </a:r>
            <a:endParaRPr lang="fi-FI" sz="2400" dirty="0" smtClean="0"/>
          </a:p>
          <a:p>
            <a:r>
              <a:rPr lang="fi-FI" sz="2400" dirty="0"/>
              <a:t>Pitkäkatu 37, 65100 Vaasa</a:t>
            </a:r>
          </a:p>
          <a:p>
            <a:pPr marL="82296" indent="0">
              <a:buNone/>
            </a:pPr>
            <a:endParaRPr lang="fi-FI" dirty="0"/>
          </a:p>
        </p:txBody>
      </p:sp>
      <p:pic>
        <p:nvPicPr>
          <p:cNvPr id="27" name="Kuva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5334" y="2929758"/>
            <a:ext cx="2057267" cy="508899"/>
          </a:xfrm>
          <a:prstGeom prst="rect">
            <a:avLst/>
          </a:prstGeom>
        </p:spPr>
      </p:pic>
      <p:pic>
        <p:nvPicPr>
          <p:cNvPr id="10" name="Kuv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a:t> </a:t>
            </a:r>
            <a:r>
              <a:rPr lang="fi-FI" cap="all" dirty="0" smtClean="0"/>
              <a:t> Aluksi</a:t>
            </a:r>
            <a:endParaRPr lang="fi-FI" cap="all" dirty="0"/>
          </a:p>
        </p:txBody>
      </p:sp>
      <p:sp>
        <p:nvSpPr>
          <p:cNvPr id="2" name="Sisällön paikkamerkki 1"/>
          <p:cNvSpPr>
            <a:spLocks noGrp="1"/>
          </p:cNvSpPr>
          <p:nvPr>
            <p:ph idx="1"/>
          </p:nvPr>
        </p:nvSpPr>
        <p:spPr>
          <a:xfrm>
            <a:off x="4788024" y="1447800"/>
            <a:ext cx="4145664" cy="4800600"/>
          </a:xfrm>
        </p:spPr>
        <p:txBody>
          <a:bodyPr>
            <a:normAutofit fontScale="92500"/>
          </a:bodyPr>
          <a:lstStyle/>
          <a:p>
            <a:r>
              <a:rPr lang="fi-FI" dirty="0" smtClean="0"/>
              <a:t>Mitä työhyvinvointi tarkoittaa?</a:t>
            </a:r>
          </a:p>
          <a:p>
            <a:endParaRPr lang="fi-FI" dirty="0" smtClean="0"/>
          </a:p>
          <a:p>
            <a:r>
              <a:rPr lang="fi-FI" dirty="0" smtClean="0"/>
              <a:t>Kenen asia työhyvinvointi on?</a:t>
            </a:r>
          </a:p>
          <a:p>
            <a:endParaRPr lang="fi-FI" dirty="0" smtClean="0"/>
          </a:p>
          <a:p>
            <a:r>
              <a:rPr lang="fi-FI" dirty="0" smtClean="0"/>
              <a:t>Mitä olemme valmiita tekemään?</a:t>
            </a:r>
          </a:p>
          <a:p>
            <a:endParaRPr lang="fi-FI" dirty="0" smtClean="0"/>
          </a:p>
          <a:p>
            <a:r>
              <a:rPr lang="fi-FI" dirty="0" smtClean="0"/>
              <a:t>Miksi työhyvinvointiin panostetaan?</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sp>
        <p:nvSpPr>
          <p:cNvPr id="4" name="Tekstiruutu 3"/>
          <p:cNvSpPr txBox="1"/>
          <p:nvPr/>
        </p:nvSpPr>
        <p:spPr>
          <a:xfrm>
            <a:off x="2017986" y="4493172"/>
            <a:ext cx="184731" cy="369332"/>
          </a:xfrm>
          <a:prstGeom prst="rect">
            <a:avLst/>
          </a:prstGeom>
          <a:noFill/>
        </p:spPr>
        <p:txBody>
          <a:bodyPr wrap="none" rtlCol="0">
            <a:spAutoFit/>
          </a:bodyPr>
          <a:lstStyle/>
          <a:p>
            <a:endParaRPr lang="fi-FI" dirty="0"/>
          </a:p>
        </p:txBody>
      </p:sp>
      <p:pic>
        <p:nvPicPr>
          <p:cNvPr id="8" name="Sisällön paikkamerkki 11" descr="_E1A8826mv.jpg"/>
          <p:cNvPicPr>
            <a:picLocks noChangeAspect="1"/>
          </p:cNvPicPr>
          <p:nvPr/>
        </p:nvPicPr>
        <p:blipFill>
          <a:blip r:embed="rId4" cstate="print">
            <a:extLst>
              <a:ext uri="{28A0092B-C50C-407E-A947-70E740481C1C}">
                <a14:useLocalDpi xmlns:a14="http://schemas.microsoft.com/office/drawing/2010/main" val="0"/>
              </a:ext>
            </a:extLst>
          </a:blip>
          <a:srcRect l="22725" r="22725"/>
          <a:stretch>
            <a:fillRect/>
          </a:stretch>
        </p:blipFill>
        <p:spPr>
          <a:xfrm>
            <a:off x="683568" y="1524000"/>
            <a:ext cx="3816424" cy="4663440"/>
          </a:xfrm>
          <a:prstGeom prst="rect">
            <a:avLst/>
          </a:prstGeom>
        </p:spPr>
      </p:pic>
      <p:sp>
        <p:nvSpPr>
          <p:cNvPr id="5" name="Tekstiruutu 4"/>
          <p:cNvSpPr txBox="1"/>
          <p:nvPr/>
        </p:nvSpPr>
        <p:spPr>
          <a:xfrm>
            <a:off x="9459310" y="2065283"/>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93659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Hyvinvoinnin osat</a:t>
            </a:r>
            <a:endParaRPr lang="fi-FI" cap="all" dirty="0"/>
          </a:p>
        </p:txBody>
      </p:sp>
      <p:sp>
        <p:nvSpPr>
          <p:cNvPr id="2" name="Sisällön paikkamerkki 1"/>
          <p:cNvSpPr>
            <a:spLocks noGrp="1"/>
          </p:cNvSpPr>
          <p:nvPr>
            <p:ph idx="1"/>
          </p:nvPr>
        </p:nvSpPr>
        <p:spPr>
          <a:xfrm>
            <a:off x="4788024" y="1196752"/>
            <a:ext cx="4145664" cy="5051648"/>
          </a:xfrm>
        </p:spPr>
        <p:txBody>
          <a:bodyPr>
            <a:normAutofit/>
          </a:bodyPr>
          <a:lstStyle/>
          <a:p>
            <a:r>
              <a:rPr lang="fi-FI" dirty="0" smtClean="0"/>
              <a:t>Työn tasapaino</a:t>
            </a:r>
          </a:p>
          <a:p>
            <a:endParaRPr lang="fi-FI" dirty="0" smtClean="0"/>
          </a:p>
          <a:p>
            <a:r>
              <a:rPr lang="fi-FI" dirty="0" smtClean="0"/>
              <a:t>Yksilön hyvinvointi</a:t>
            </a:r>
          </a:p>
          <a:p>
            <a:endParaRPr lang="fi-FI" dirty="0" smtClean="0"/>
          </a:p>
          <a:p>
            <a:r>
              <a:rPr lang="fi-FI" dirty="0" smtClean="0"/>
              <a:t>Esimiestyö</a:t>
            </a:r>
          </a:p>
          <a:p>
            <a:endParaRPr lang="fi-FI" dirty="0" smtClean="0"/>
          </a:p>
          <a:p>
            <a:r>
              <a:rPr lang="fi-FI" dirty="0" smtClean="0"/>
              <a:t>Työyhteisön tasapaino</a:t>
            </a:r>
          </a:p>
          <a:p>
            <a:endParaRPr lang="fi-FI" dirty="0" smtClean="0"/>
          </a:p>
          <a:p>
            <a:r>
              <a:rPr lang="fi-FI" dirty="0" smtClean="0"/>
              <a:t>Työympäristö</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8" name="Kuva 7"/>
          <p:cNvPicPr>
            <a:picLocks noChangeAspect="1"/>
          </p:cNvPicPr>
          <p:nvPr/>
        </p:nvPicPr>
        <p:blipFill rotWithShape="1">
          <a:blip r:embed="rId4">
            <a:extLst>
              <a:ext uri="{28A0092B-C50C-407E-A947-70E740481C1C}">
                <a14:useLocalDpi xmlns:a14="http://schemas.microsoft.com/office/drawing/2010/main" val="0"/>
              </a:ext>
            </a:extLst>
          </a:blip>
          <a:srcRect t="-1" r="52996" b="-400"/>
          <a:stretch/>
        </p:blipFill>
        <p:spPr>
          <a:xfrm>
            <a:off x="0" y="1196752"/>
            <a:ext cx="4752549" cy="5710048"/>
          </a:xfrm>
          <a:prstGeom prst="rect">
            <a:avLst/>
          </a:prstGeom>
        </p:spPr>
      </p:pic>
    </p:spTree>
    <p:extLst>
      <p:ext uri="{BB962C8B-B14F-4D97-AF65-F5344CB8AC3E}">
        <p14:creationId xmlns:p14="http://schemas.microsoft.com/office/powerpoint/2010/main" val="5936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36096" y="548680"/>
            <a:ext cx="3707904" cy="792088"/>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1"/>
          <p:cNvSpPr>
            <a:spLocks noGrp="1"/>
          </p:cNvSpPr>
          <p:nvPr>
            <p:ph type="title"/>
          </p:nvPr>
        </p:nvSpPr>
        <p:spPr>
          <a:xfrm>
            <a:off x="5487500" y="188640"/>
            <a:ext cx="3281568" cy="1512168"/>
          </a:xfrm>
        </p:spPr>
        <p:txBody>
          <a:bodyPr/>
          <a:lstStyle/>
          <a:p>
            <a:pPr algn="l"/>
            <a:r>
              <a:rPr lang="fi-FI" sz="2800" cap="all" dirty="0" smtClean="0"/>
              <a:t>Työn tasapaino</a:t>
            </a:r>
            <a:endParaRPr lang="fi-FI" sz="2800" cap="all" dirty="0"/>
          </a:p>
        </p:txBody>
      </p:sp>
      <p:sp>
        <p:nvSpPr>
          <p:cNvPr id="4" name="Sisällön paikkamerkki 3"/>
          <p:cNvSpPr>
            <a:spLocks noGrp="1"/>
          </p:cNvSpPr>
          <p:nvPr>
            <p:ph sz="half" idx="1"/>
          </p:nvPr>
        </p:nvSpPr>
        <p:spPr>
          <a:xfrm>
            <a:off x="323528" y="548680"/>
            <a:ext cx="4896544" cy="5991003"/>
          </a:xfrm>
        </p:spPr>
        <p:txBody>
          <a:bodyPr>
            <a:normAutofit/>
          </a:bodyPr>
          <a:lstStyle/>
          <a:p>
            <a:pPr marL="457200" indent="-457200"/>
            <a:r>
              <a:rPr lang="fi-FI" sz="3100" dirty="0" smtClean="0">
                <a:latin typeface="Arial"/>
                <a:cs typeface="Arial"/>
              </a:rPr>
              <a:t>Milloin olen parhaimmillani?</a:t>
            </a:r>
          </a:p>
          <a:p>
            <a:pPr marL="457200" indent="-457200"/>
            <a:endParaRPr lang="fi-FI" sz="3100" dirty="0" smtClean="0">
              <a:latin typeface="Arial"/>
              <a:cs typeface="Arial"/>
            </a:endParaRPr>
          </a:p>
          <a:p>
            <a:pPr marL="457200" indent="-457200"/>
            <a:r>
              <a:rPr lang="fi-FI" sz="3100" dirty="0" smtClean="0">
                <a:latin typeface="Arial"/>
                <a:cs typeface="Arial"/>
              </a:rPr>
              <a:t>Milloin osaamiseni on käytössä?</a:t>
            </a:r>
          </a:p>
          <a:p>
            <a:pPr marL="457200" indent="-457200"/>
            <a:endParaRPr lang="fi-FI" sz="3100" dirty="0" smtClean="0">
              <a:latin typeface="Arial"/>
              <a:cs typeface="Arial"/>
            </a:endParaRPr>
          </a:p>
          <a:p>
            <a:pPr marL="457200" indent="-457200"/>
            <a:r>
              <a:rPr lang="fi-FI" sz="3100" dirty="0" smtClean="0">
                <a:latin typeface="Arial"/>
                <a:cs typeface="Arial"/>
              </a:rPr>
              <a:t>Milloin saavutan </a:t>
            </a:r>
            <a:r>
              <a:rPr lang="fi-FI" sz="3100" dirty="0" err="1" smtClean="0">
                <a:latin typeface="Arial"/>
                <a:cs typeface="Arial"/>
              </a:rPr>
              <a:t>flow:n</a:t>
            </a:r>
            <a:r>
              <a:rPr lang="fi-FI" sz="3100" dirty="0" smtClean="0">
                <a:latin typeface="Arial"/>
                <a:cs typeface="Arial"/>
              </a:rPr>
              <a:t> tunteen?</a:t>
            </a:r>
          </a:p>
          <a:p>
            <a:pPr marL="457200" indent="-457200"/>
            <a:endParaRPr lang="fi-FI" sz="3100" dirty="0" smtClean="0">
              <a:latin typeface="Arial"/>
              <a:cs typeface="Arial"/>
            </a:endParaRPr>
          </a:p>
          <a:p>
            <a:pPr marL="457200" indent="-457200"/>
            <a:r>
              <a:rPr lang="fi-FI" sz="3100" dirty="0" smtClean="0">
                <a:latin typeface="Arial"/>
                <a:cs typeface="Arial"/>
              </a:rPr>
              <a:t>Milloin työni on sopivasti haastavaa?</a:t>
            </a:r>
          </a:p>
          <a:p>
            <a:pPr marL="0" indent="0">
              <a:buNone/>
            </a:pPr>
            <a:endParaRPr lang="fi-FI" sz="2000" dirty="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endParaRPr lang="fi-FI" sz="2800" dirty="0">
              <a:solidFill>
                <a:schemeClr val="bg2"/>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412776"/>
            <a:ext cx="3707904" cy="3888432"/>
          </a:xfrm>
          <a:prstGeom prst="rect">
            <a:avLst/>
          </a:prstGeom>
        </p:spPr>
      </p:pic>
    </p:spTree>
    <p:extLst>
      <p:ext uri="{BB962C8B-B14F-4D97-AF65-F5344CB8AC3E}">
        <p14:creationId xmlns:p14="http://schemas.microsoft.com/office/powerpoint/2010/main" val="11329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YKSILÖN TASAPAINO</a:t>
            </a:r>
            <a:endParaRPr lang="fi-FI" cap="all" dirty="0"/>
          </a:p>
        </p:txBody>
      </p:sp>
      <p:sp>
        <p:nvSpPr>
          <p:cNvPr id="2" name="Sisällön paikkamerkki 1"/>
          <p:cNvSpPr>
            <a:spLocks noGrp="1"/>
          </p:cNvSpPr>
          <p:nvPr>
            <p:ph idx="1"/>
          </p:nvPr>
        </p:nvSpPr>
        <p:spPr>
          <a:xfrm>
            <a:off x="4788024" y="1196752"/>
            <a:ext cx="4145664" cy="5051648"/>
          </a:xfrm>
        </p:spPr>
        <p:txBody>
          <a:bodyPr>
            <a:normAutofit/>
          </a:bodyPr>
          <a:lstStyle/>
          <a:p>
            <a:r>
              <a:rPr lang="fi-FI" dirty="0" smtClean="0"/>
              <a:t>Positiiviset tunteet</a:t>
            </a:r>
          </a:p>
          <a:p>
            <a:endParaRPr lang="fi-FI" dirty="0" smtClean="0"/>
          </a:p>
          <a:p>
            <a:r>
              <a:rPr lang="fi-FI" dirty="0" smtClean="0"/>
              <a:t>Sitoutuminen ja innostus</a:t>
            </a:r>
          </a:p>
          <a:p>
            <a:endParaRPr lang="fi-FI" dirty="0" smtClean="0"/>
          </a:p>
          <a:p>
            <a:r>
              <a:rPr lang="fi-FI" dirty="0" smtClean="0"/>
              <a:t>Ihmissuhteet</a:t>
            </a:r>
          </a:p>
          <a:p>
            <a:endParaRPr lang="fi-FI" dirty="0" smtClean="0"/>
          </a:p>
          <a:p>
            <a:r>
              <a:rPr lang="fi-FI" dirty="0" smtClean="0"/>
              <a:t>Työn merkityksellisyys</a:t>
            </a:r>
          </a:p>
          <a:p>
            <a:endParaRPr lang="fi-FI" dirty="0" smtClean="0"/>
          </a:p>
          <a:p>
            <a:r>
              <a:rPr lang="fi-FI" dirty="0" smtClean="0"/>
              <a:t>Työn saavutukset</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3" name="Kuv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 y="1196752"/>
            <a:ext cx="4304841" cy="5710048"/>
          </a:xfrm>
          <a:prstGeom prst="rect">
            <a:avLst/>
          </a:prstGeom>
        </p:spPr>
      </p:pic>
    </p:spTree>
    <p:extLst>
      <p:ext uri="{BB962C8B-B14F-4D97-AF65-F5344CB8AC3E}">
        <p14:creationId xmlns:p14="http://schemas.microsoft.com/office/powerpoint/2010/main" val="20835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p:cNvSpPr/>
          <p:nvPr/>
        </p:nvSpPr>
        <p:spPr>
          <a:xfrm>
            <a:off x="0" y="548680"/>
            <a:ext cx="4298098" cy="5760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tsikko 11"/>
          <p:cNvSpPr>
            <a:spLocks noGrp="1"/>
          </p:cNvSpPr>
          <p:nvPr>
            <p:ph type="title"/>
          </p:nvPr>
        </p:nvSpPr>
        <p:spPr>
          <a:xfrm>
            <a:off x="395536" y="260648"/>
            <a:ext cx="7488832" cy="1080120"/>
          </a:xfrm>
        </p:spPr>
        <p:txBody>
          <a:bodyPr/>
          <a:lstStyle/>
          <a:p>
            <a:pPr algn="l"/>
            <a:r>
              <a:rPr lang="fi-FI" cap="all" dirty="0" smtClean="0"/>
              <a:t>esimiestyö</a:t>
            </a:r>
            <a:endParaRPr lang="fi-FI" cap="all" dirty="0"/>
          </a:p>
        </p:txBody>
      </p:sp>
      <p:sp>
        <p:nvSpPr>
          <p:cNvPr id="2" name="Sisällön paikkamerkki 1"/>
          <p:cNvSpPr>
            <a:spLocks noGrp="1"/>
          </p:cNvSpPr>
          <p:nvPr>
            <p:ph idx="1"/>
          </p:nvPr>
        </p:nvSpPr>
        <p:spPr>
          <a:xfrm>
            <a:off x="4788024" y="1679812"/>
            <a:ext cx="4145664" cy="4568587"/>
          </a:xfrm>
        </p:spPr>
        <p:txBody>
          <a:bodyPr>
            <a:normAutofit/>
          </a:bodyPr>
          <a:lstStyle/>
          <a:p>
            <a:r>
              <a:rPr lang="fi-FI" dirty="0" smtClean="0"/>
              <a:t>Hyvä vuorovaikutus</a:t>
            </a:r>
          </a:p>
          <a:p>
            <a:endParaRPr lang="fi-FI" dirty="0" smtClean="0"/>
          </a:p>
          <a:p>
            <a:r>
              <a:rPr lang="fi-FI" dirty="0" smtClean="0"/>
              <a:t>Luottamus</a:t>
            </a:r>
          </a:p>
          <a:p>
            <a:endParaRPr lang="fi-FI" dirty="0" smtClean="0"/>
          </a:p>
          <a:p>
            <a:r>
              <a:rPr lang="fi-FI" dirty="0" smtClean="0"/>
              <a:t>Oikeudenmukaisuus</a:t>
            </a:r>
          </a:p>
          <a:p>
            <a:endParaRPr lang="fi-FI" dirty="0" smtClean="0"/>
          </a:p>
          <a:p>
            <a:r>
              <a:rPr lang="fi-FI" dirty="0" smtClean="0"/>
              <a:t>Johtajan tunneäly</a:t>
            </a:r>
          </a:p>
          <a:p>
            <a:endParaRPr lang="fi-FI" dirty="0" smtClean="0"/>
          </a:p>
          <a:p>
            <a:r>
              <a:rPr lang="fi-FI" dirty="0" smtClean="0"/>
              <a:t>Kyky ratkoa ongelmia</a:t>
            </a:r>
          </a:p>
          <a:p>
            <a:endParaRPr lang="fi-FI" dirty="0" smtClean="0"/>
          </a:p>
          <a:p>
            <a:endParaRPr lang="fi-FI" dirty="0"/>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 y="1055132"/>
            <a:ext cx="4296780" cy="5802868"/>
          </a:xfrm>
          <a:prstGeom prst="rect">
            <a:avLst/>
          </a:prstGeom>
        </p:spPr>
      </p:pic>
    </p:spTree>
    <p:extLst>
      <p:ext uri="{BB962C8B-B14F-4D97-AF65-F5344CB8AC3E}">
        <p14:creationId xmlns:p14="http://schemas.microsoft.com/office/powerpoint/2010/main" val="1873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36096" y="548680"/>
            <a:ext cx="3707904" cy="1080120"/>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1"/>
          <p:cNvSpPr>
            <a:spLocks noGrp="1"/>
          </p:cNvSpPr>
          <p:nvPr>
            <p:ph type="title"/>
          </p:nvPr>
        </p:nvSpPr>
        <p:spPr>
          <a:xfrm>
            <a:off x="5487500" y="188640"/>
            <a:ext cx="3281568" cy="1800200"/>
          </a:xfrm>
        </p:spPr>
        <p:txBody>
          <a:bodyPr/>
          <a:lstStyle/>
          <a:p>
            <a:pPr algn="l"/>
            <a:r>
              <a:rPr lang="fi-FI" sz="2800" cap="all" dirty="0" smtClean="0"/>
              <a:t>Työyhteisön tasapaino</a:t>
            </a:r>
            <a:endParaRPr lang="fi-FI" sz="2800" cap="all" dirty="0"/>
          </a:p>
        </p:txBody>
      </p:sp>
      <p:sp>
        <p:nvSpPr>
          <p:cNvPr id="4" name="Sisällön paikkamerkki 3"/>
          <p:cNvSpPr>
            <a:spLocks noGrp="1"/>
          </p:cNvSpPr>
          <p:nvPr>
            <p:ph sz="half" idx="1"/>
          </p:nvPr>
        </p:nvSpPr>
        <p:spPr>
          <a:xfrm>
            <a:off x="323528" y="548680"/>
            <a:ext cx="4896544" cy="5991003"/>
          </a:xfrm>
        </p:spPr>
        <p:txBody>
          <a:bodyPr>
            <a:normAutofit fontScale="40000" lnSpcReduction="20000"/>
          </a:bodyPr>
          <a:lstStyle/>
          <a:p>
            <a:pPr marL="457200" indent="-457200"/>
            <a:r>
              <a:rPr lang="fi-FI" sz="6000" b="1" dirty="0" smtClean="0">
                <a:latin typeface="Arial"/>
                <a:cs typeface="Arial"/>
              </a:rPr>
              <a:t>S</a:t>
            </a:r>
            <a:r>
              <a:rPr lang="fi-FI" sz="6000" dirty="0" smtClean="0">
                <a:latin typeface="Arial"/>
                <a:cs typeface="Arial"/>
              </a:rPr>
              <a:t>tatus</a:t>
            </a:r>
            <a:r>
              <a:rPr lang="fi-FI" sz="4400" dirty="0" smtClean="0">
                <a:latin typeface="Arial"/>
                <a:cs typeface="Arial"/>
              </a:rPr>
              <a:t> </a:t>
            </a:r>
            <a:r>
              <a:rPr lang="fi-FI" sz="4400" dirty="0">
                <a:latin typeface="Arial"/>
                <a:cs typeface="Arial"/>
              </a:rPr>
              <a:t>– </a:t>
            </a:r>
            <a:r>
              <a:rPr lang="fi-FI" sz="4400" dirty="0" smtClean="0">
                <a:latin typeface="Arial"/>
                <a:cs typeface="Arial"/>
              </a:rPr>
              <a:t>Tärkeys muille, oma </a:t>
            </a:r>
            <a:r>
              <a:rPr lang="fi-FI" sz="4400" dirty="0">
                <a:latin typeface="Arial"/>
                <a:cs typeface="Arial"/>
              </a:rPr>
              <a:t>suhteellinen </a:t>
            </a:r>
            <a:r>
              <a:rPr lang="fi-FI" sz="4400" dirty="0" smtClean="0">
                <a:latin typeface="Arial"/>
                <a:cs typeface="Arial"/>
              </a:rPr>
              <a:t>merkitys</a:t>
            </a:r>
          </a:p>
          <a:p>
            <a:pPr marL="457200" indent="-457200"/>
            <a:endParaRPr lang="fi-FI" sz="4400" dirty="0" smtClean="0">
              <a:latin typeface="Arial"/>
              <a:cs typeface="Arial"/>
            </a:endParaRPr>
          </a:p>
          <a:p>
            <a:pPr marL="457200" indent="-457200"/>
            <a:r>
              <a:rPr lang="fi-FI" sz="6000" b="1" dirty="0" err="1">
                <a:latin typeface="Arial"/>
                <a:cs typeface="Arial"/>
              </a:rPr>
              <a:t>C</a:t>
            </a:r>
            <a:r>
              <a:rPr lang="fi-FI" sz="6000" dirty="0" err="1">
                <a:latin typeface="Arial"/>
                <a:cs typeface="Arial"/>
              </a:rPr>
              <a:t>ertainty</a:t>
            </a:r>
            <a:r>
              <a:rPr lang="fi-FI" sz="4400" dirty="0" err="1">
                <a:latin typeface="Arial"/>
                <a:cs typeface="Arial"/>
              </a:rPr>
              <a:t>-</a:t>
            </a:r>
            <a:r>
              <a:rPr lang="fi-FI" sz="4400" dirty="0">
                <a:latin typeface="Arial"/>
                <a:cs typeface="Arial"/>
              </a:rPr>
              <a:t> </a:t>
            </a:r>
            <a:r>
              <a:rPr lang="fi-FI" sz="4400" dirty="0" smtClean="0">
                <a:latin typeface="Arial"/>
                <a:cs typeface="Arial"/>
              </a:rPr>
              <a:t>Varmuus, voida </a:t>
            </a:r>
            <a:r>
              <a:rPr lang="fi-FI" sz="4400" dirty="0">
                <a:latin typeface="Arial"/>
                <a:cs typeface="Arial"/>
              </a:rPr>
              <a:t>ennakoida </a:t>
            </a:r>
            <a:r>
              <a:rPr lang="fi-FI" sz="4400" dirty="0" smtClean="0">
                <a:latin typeface="Arial"/>
                <a:cs typeface="Arial"/>
              </a:rPr>
              <a:t>tulevaa</a:t>
            </a:r>
          </a:p>
          <a:p>
            <a:pPr marL="457200" indent="-457200"/>
            <a:endParaRPr lang="fi-FI" sz="4400" dirty="0" smtClean="0">
              <a:latin typeface="Arial"/>
              <a:cs typeface="Arial"/>
            </a:endParaRPr>
          </a:p>
          <a:p>
            <a:pPr marL="457200" indent="-457200"/>
            <a:r>
              <a:rPr lang="fi-FI" sz="6000" b="1" dirty="0" err="1" smtClean="0">
                <a:latin typeface="Arial"/>
                <a:cs typeface="Arial"/>
              </a:rPr>
              <a:t>A</a:t>
            </a:r>
            <a:r>
              <a:rPr lang="fi-FI" sz="6000" dirty="0" err="1" smtClean="0">
                <a:latin typeface="Arial"/>
                <a:cs typeface="Arial"/>
              </a:rPr>
              <a:t>utonomy</a:t>
            </a:r>
            <a:r>
              <a:rPr lang="fi-FI" sz="4400" dirty="0" err="1" smtClean="0">
                <a:latin typeface="Arial"/>
                <a:cs typeface="Arial"/>
              </a:rPr>
              <a:t>-</a:t>
            </a:r>
            <a:r>
              <a:rPr lang="fi-FI" sz="4400" dirty="0" smtClean="0">
                <a:latin typeface="Arial"/>
                <a:cs typeface="Arial"/>
              </a:rPr>
              <a:t> Vaikutusmahdollisuus, </a:t>
            </a:r>
            <a:r>
              <a:rPr lang="fi-FI" sz="4400" dirty="0">
                <a:latin typeface="Arial"/>
                <a:cs typeface="Arial"/>
              </a:rPr>
              <a:t>Kontrollin tunne eri </a:t>
            </a:r>
            <a:r>
              <a:rPr lang="fi-FI" sz="4400" dirty="0" smtClean="0">
                <a:latin typeface="Arial"/>
                <a:cs typeface="Arial"/>
              </a:rPr>
              <a:t>tilanteissa</a:t>
            </a:r>
          </a:p>
          <a:p>
            <a:pPr marL="457200" indent="-457200"/>
            <a:endParaRPr lang="fi-FI" sz="4400" dirty="0" smtClean="0">
              <a:latin typeface="Arial"/>
              <a:cs typeface="Arial"/>
            </a:endParaRPr>
          </a:p>
          <a:p>
            <a:pPr marL="457200" indent="-457200"/>
            <a:r>
              <a:rPr lang="fi-FI" sz="6000" b="1" dirty="0" err="1" smtClean="0">
                <a:latin typeface="Arial"/>
                <a:cs typeface="Arial"/>
              </a:rPr>
              <a:t>R</a:t>
            </a:r>
            <a:r>
              <a:rPr lang="fi-FI" sz="6000" dirty="0" err="1" smtClean="0">
                <a:latin typeface="Arial"/>
                <a:cs typeface="Arial"/>
              </a:rPr>
              <a:t>elatedness</a:t>
            </a:r>
            <a:r>
              <a:rPr lang="fi-FI" sz="4400" dirty="0" err="1">
                <a:latin typeface="Arial"/>
                <a:cs typeface="Arial"/>
              </a:rPr>
              <a:t>-</a:t>
            </a:r>
            <a:r>
              <a:rPr lang="fi-FI" sz="4400" dirty="0">
                <a:latin typeface="Arial"/>
                <a:cs typeface="Arial"/>
              </a:rPr>
              <a:t> </a:t>
            </a:r>
            <a:r>
              <a:rPr lang="fi-FI" sz="4400" dirty="0" smtClean="0">
                <a:latin typeface="Arial"/>
                <a:cs typeface="Arial"/>
              </a:rPr>
              <a:t>Kuulua joukkoon, turvallisuuden </a:t>
            </a:r>
            <a:r>
              <a:rPr lang="fi-FI" sz="4400" dirty="0">
                <a:latin typeface="Arial"/>
                <a:cs typeface="Arial"/>
              </a:rPr>
              <a:t>tunne </a:t>
            </a:r>
            <a:r>
              <a:rPr lang="fi-FI" sz="4400" dirty="0" smtClean="0">
                <a:latin typeface="Arial"/>
                <a:cs typeface="Arial"/>
              </a:rPr>
              <a:t>yhteisössä</a:t>
            </a:r>
          </a:p>
          <a:p>
            <a:pPr marL="457200" indent="-457200"/>
            <a:endParaRPr lang="fi-FI" sz="4400" dirty="0" smtClean="0">
              <a:latin typeface="Arial"/>
              <a:cs typeface="Arial"/>
            </a:endParaRPr>
          </a:p>
          <a:p>
            <a:pPr marL="457200" indent="-457200"/>
            <a:r>
              <a:rPr lang="fi-FI" sz="6000" b="1" dirty="0" err="1" smtClean="0">
                <a:latin typeface="Arial"/>
                <a:cs typeface="Arial"/>
              </a:rPr>
              <a:t>F</a:t>
            </a:r>
            <a:r>
              <a:rPr lang="fi-FI" sz="6000" dirty="0" err="1" smtClean="0">
                <a:latin typeface="Arial"/>
                <a:cs typeface="Arial"/>
              </a:rPr>
              <a:t>airness</a:t>
            </a:r>
            <a:r>
              <a:rPr lang="fi-FI" sz="4400" dirty="0" err="1">
                <a:latin typeface="Arial"/>
                <a:cs typeface="Arial"/>
              </a:rPr>
              <a:t>-</a:t>
            </a:r>
            <a:r>
              <a:rPr lang="fi-FI" sz="4400" dirty="0">
                <a:latin typeface="Arial"/>
                <a:cs typeface="Arial"/>
              </a:rPr>
              <a:t> oikeudenmukaisuuden tunne</a:t>
            </a:r>
          </a:p>
          <a:p>
            <a:pPr marL="0" indent="0">
              <a:buNone/>
            </a:pPr>
            <a:endParaRPr lang="fi-FI" sz="2000" dirty="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endParaRPr lang="fi-FI" sz="2800" dirty="0">
              <a:solidFill>
                <a:schemeClr val="bg2"/>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3" name="Kuv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512" y="1700808"/>
            <a:ext cx="3707904" cy="2758981"/>
          </a:xfrm>
          <a:prstGeom prst="rect">
            <a:avLst/>
          </a:prstGeom>
        </p:spPr>
      </p:pic>
    </p:spTree>
    <p:extLst>
      <p:ext uri="{BB962C8B-B14F-4D97-AF65-F5344CB8AC3E}">
        <p14:creationId xmlns:p14="http://schemas.microsoft.com/office/powerpoint/2010/main" val="2514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436096" y="548680"/>
            <a:ext cx="3707904" cy="1080120"/>
          </a:xfrm>
          <a:prstGeom prst="rect">
            <a:avLst/>
          </a:prstGeom>
          <a:solidFill>
            <a:srgbClr val="D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1"/>
          <p:cNvSpPr>
            <a:spLocks noGrp="1"/>
          </p:cNvSpPr>
          <p:nvPr>
            <p:ph type="title"/>
          </p:nvPr>
        </p:nvSpPr>
        <p:spPr>
          <a:xfrm>
            <a:off x="5487500" y="188640"/>
            <a:ext cx="3281568" cy="1800200"/>
          </a:xfrm>
        </p:spPr>
        <p:txBody>
          <a:bodyPr/>
          <a:lstStyle/>
          <a:p>
            <a:pPr algn="l"/>
            <a:r>
              <a:rPr lang="fi-FI" sz="2800" cap="all" dirty="0" smtClean="0"/>
              <a:t>Konkreettiset toimet</a:t>
            </a:r>
            <a:endParaRPr lang="fi-FI" sz="2800" cap="all" dirty="0"/>
          </a:p>
        </p:txBody>
      </p:sp>
      <p:sp>
        <p:nvSpPr>
          <p:cNvPr id="4" name="Sisällön paikkamerkki 3"/>
          <p:cNvSpPr>
            <a:spLocks noGrp="1"/>
          </p:cNvSpPr>
          <p:nvPr>
            <p:ph sz="half" idx="1"/>
          </p:nvPr>
        </p:nvSpPr>
        <p:spPr>
          <a:xfrm>
            <a:off x="323528" y="1628800"/>
            <a:ext cx="4896544" cy="4910883"/>
          </a:xfrm>
        </p:spPr>
        <p:txBody>
          <a:bodyPr>
            <a:normAutofit/>
          </a:bodyPr>
          <a:lstStyle/>
          <a:p>
            <a:pPr marL="457200" indent="-457200"/>
            <a:r>
              <a:rPr lang="fi-FI" sz="2300" b="1" dirty="0" smtClean="0">
                <a:latin typeface="Arial"/>
                <a:cs typeface="Arial"/>
              </a:rPr>
              <a:t>Lähtötilanteen kartoitus</a:t>
            </a:r>
            <a:endParaRPr lang="fi-FI" sz="2300" dirty="0" smtClean="0">
              <a:latin typeface="Arial"/>
              <a:cs typeface="Arial"/>
            </a:endParaRPr>
          </a:p>
          <a:p>
            <a:pPr marL="457200" indent="-457200"/>
            <a:endParaRPr lang="fi-FI" sz="2300" dirty="0" smtClean="0">
              <a:latin typeface="Arial"/>
              <a:cs typeface="Arial"/>
            </a:endParaRPr>
          </a:p>
          <a:p>
            <a:pPr marL="457200" indent="-457200"/>
            <a:r>
              <a:rPr lang="fi-FI" sz="2300" b="1" dirty="0" smtClean="0">
                <a:latin typeface="Arial"/>
                <a:cs typeface="Arial"/>
              </a:rPr>
              <a:t>Toimenpiteiden suunnittelu</a:t>
            </a:r>
            <a:endParaRPr lang="fi-FI" sz="2300" dirty="0" smtClean="0">
              <a:latin typeface="Arial"/>
              <a:cs typeface="Arial"/>
            </a:endParaRPr>
          </a:p>
          <a:p>
            <a:pPr marL="457200" indent="-457200"/>
            <a:endParaRPr lang="fi-FI" sz="2300" dirty="0" smtClean="0">
              <a:latin typeface="Arial"/>
              <a:cs typeface="Arial"/>
            </a:endParaRPr>
          </a:p>
          <a:p>
            <a:pPr marL="457200" indent="-457200"/>
            <a:r>
              <a:rPr lang="fi-FI" sz="2300" b="1" dirty="0" smtClean="0">
                <a:latin typeface="Arial"/>
                <a:cs typeface="Arial"/>
              </a:rPr>
              <a:t>Toteutus</a:t>
            </a:r>
            <a:endParaRPr lang="fi-FI" sz="2300" dirty="0" smtClean="0">
              <a:latin typeface="Arial"/>
              <a:cs typeface="Arial"/>
            </a:endParaRPr>
          </a:p>
          <a:p>
            <a:pPr marL="457200" indent="-457200"/>
            <a:endParaRPr lang="fi-FI" sz="2300" dirty="0" smtClean="0">
              <a:latin typeface="Arial"/>
              <a:cs typeface="Arial"/>
            </a:endParaRPr>
          </a:p>
          <a:p>
            <a:pPr marL="457200" indent="-457200"/>
            <a:r>
              <a:rPr lang="fi-FI" sz="2300" b="1" dirty="0" smtClean="0">
                <a:latin typeface="Arial"/>
                <a:cs typeface="Arial"/>
              </a:rPr>
              <a:t>Seuranta</a:t>
            </a:r>
          </a:p>
          <a:p>
            <a:pPr marL="457200" indent="-457200"/>
            <a:endParaRPr lang="fi-FI" sz="2300" b="1" dirty="0">
              <a:latin typeface="Arial"/>
              <a:cs typeface="Arial"/>
            </a:endParaRPr>
          </a:p>
          <a:p>
            <a:pPr marL="457200" indent="-457200"/>
            <a:r>
              <a:rPr lang="fi-FI" sz="2300" b="1" dirty="0" smtClean="0">
                <a:latin typeface="Arial"/>
                <a:cs typeface="Arial"/>
              </a:rPr>
              <a:t>Jatkuva arviointi</a:t>
            </a:r>
            <a:endParaRPr lang="fi-FI" sz="2300" dirty="0" smtClean="0">
              <a:latin typeface="Arial"/>
              <a:cs typeface="Arial"/>
            </a:endParaRPr>
          </a:p>
          <a:p>
            <a:pPr marL="0" indent="0">
              <a:buNone/>
            </a:pPr>
            <a:endParaRPr lang="fi-FI" sz="2000" dirty="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pPr marL="457200" indent="-457200"/>
            <a:endParaRPr lang="fi-FI" sz="2000" dirty="0" smtClean="0">
              <a:latin typeface="Arial"/>
              <a:cs typeface="Arial"/>
            </a:endParaRPr>
          </a:p>
          <a:p>
            <a:pPr marL="457200" indent="-457200"/>
            <a:endParaRPr lang="fi-FI" sz="2000" dirty="0">
              <a:latin typeface="Arial"/>
              <a:cs typeface="Arial"/>
            </a:endParaRPr>
          </a:p>
          <a:p>
            <a:endParaRPr lang="fi-FI" sz="2800" dirty="0">
              <a:solidFill>
                <a:schemeClr val="bg2"/>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667" y="2133676"/>
            <a:ext cx="3240360" cy="3733800"/>
          </a:xfrm>
          <a:prstGeom prst="rect">
            <a:avLst/>
          </a:prstGeom>
        </p:spPr>
      </p:pic>
    </p:spTree>
    <p:extLst>
      <p:ext uri="{BB962C8B-B14F-4D97-AF65-F5344CB8AC3E}">
        <p14:creationId xmlns:p14="http://schemas.microsoft.com/office/powerpoint/2010/main" val="843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yöristetty suorakulmio 4"/>
          <p:cNvSpPr/>
          <p:nvPr/>
        </p:nvSpPr>
        <p:spPr>
          <a:xfrm>
            <a:off x="7515793" y="2108153"/>
            <a:ext cx="1345245" cy="3400558"/>
          </a:xfrm>
          <a:prstGeom prst="roundRect">
            <a:avLst/>
          </a:prstGeom>
          <a:solidFill>
            <a:srgbClr val="B7DDE8"/>
          </a:solidFill>
          <a:ln/>
        </p:spPr>
        <p:style>
          <a:lnRef idx="1">
            <a:schemeClr val="accent5"/>
          </a:lnRef>
          <a:fillRef idx="3">
            <a:schemeClr val="accent5"/>
          </a:fillRef>
          <a:effectRef idx="2">
            <a:schemeClr val="accent5"/>
          </a:effectRef>
          <a:fontRef idx="minor">
            <a:schemeClr val="lt1"/>
          </a:fontRef>
        </p:style>
        <p:txBody>
          <a:bodyPr vert="horz" rtlCol="0" anchor="ctr"/>
          <a:lstStyle/>
          <a:p>
            <a:pPr algn="r"/>
            <a:r>
              <a:rPr lang="fi-FI" dirty="0" smtClean="0">
                <a:solidFill>
                  <a:srgbClr val="000000"/>
                </a:solidFill>
              </a:rPr>
              <a:t>Tulosten ja</a:t>
            </a:r>
          </a:p>
          <a:p>
            <a:pPr algn="r"/>
            <a:r>
              <a:rPr lang="fi-FI" dirty="0" err="1">
                <a:solidFill>
                  <a:srgbClr val="000000"/>
                </a:solidFill>
              </a:rPr>
              <a:t>v</a:t>
            </a:r>
            <a:r>
              <a:rPr lang="fi-FI" dirty="0" err="1" smtClean="0">
                <a:solidFill>
                  <a:srgbClr val="000000"/>
                </a:solidFill>
              </a:rPr>
              <a:t>aikutta-vuuden</a:t>
            </a:r>
            <a:r>
              <a:rPr lang="fi-FI" dirty="0" smtClean="0">
                <a:solidFill>
                  <a:srgbClr val="000000"/>
                </a:solidFill>
              </a:rPr>
              <a:t> arviointi ja seuranta yhdessä asiakkaan kanssa</a:t>
            </a:r>
          </a:p>
        </p:txBody>
      </p:sp>
      <p:sp>
        <p:nvSpPr>
          <p:cNvPr id="2" name="Otsikko 1"/>
          <p:cNvSpPr>
            <a:spLocks noGrp="1"/>
          </p:cNvSpPr>
          <p:nvPr>
            <p:ph type="title"/>
          </p:nvPr>
        </p:nvSpPr>
        <p:spPr/>
        <p:txBody>
          <a:bodyPr>
            <a:noAutofit/>
          </a:bodyPr>
          <a:lstStyle/>
          <a:p>
            <a:pPr algn="l"/>
            <a:r>
              <a:rPr lang="fi-FI" sz="3600" b="0" dirty="0" smtClean="0"/>
              <a:t>Ennaltaehkäisevä </a:t>
            </a:r>
            <a:r>
              <a:rPr lang="fi-FI" sz="3600" b="0" dirty="0" err="1" smtClean="0"/>
              <a:t>työhyvinvointiprosessi</a:t>
            </a:r>
            <a:endParaRPr lang="fi-FI" sz="3600" b="0"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487882270"/>
              </p:ext>
            </p:extLst>
          </p:nvPr>
        </p:nvGraphicFramePr>
        <p:xfrm>
          <a:off x="245547" y="1600200"/>
          <a:ext cx="703221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Suorakulmio 31"/>
          <p:cNvSpPr/>
          <p:nvPr/>
        </p:nvSpPr>
        <p:spPr>
          <a:xfrm>
            <a:off x="2491040" y="1921054"/>
            <a:ext cx="6374852" cy="394793"/>
          </a:xfrm>
          <a:prstGeom prst="rect">
            <a:avLst/>
          </a:prstGeom>
          <a:solidFill>
            <a:schemeClr val="accent5"/>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i-FI">
              <a:solidFill>
                <a:schemeClr val="accent2"/>
              </a:solidFill>
            </a:endParaRPr>
          </a:p>
        </p:txBody>
      </p:sp>
      <p:sp>
        <p:nvSpPr>
          <p:cNvPr id="33" name="Alanuoli 32"/>
          <p:cNvSpPr/>
          <p:nvPr/>
        </p:nvSpPr>
        <p:spPr>
          <a:xfrm>
            <a:off x="2751550" y="2136766"/>
            <a:ext cx="484632" cy="551055"/>
          </a:xfrm>
          <a:prstGeom prst="downArrow">
            <a:avLst/>
          </a:prstGeom>
          <a:solidFill>
            <a:srgbClr val="B7DDE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a:p>
        </p:txBody>
      </p:sp>
      <p:sp>
        <p:nvSpPr>
          <p:cNvPr id="34" name="Alanuoli 33"/>
          <p:cNvSpPr/>
          <p:nvPr/>
        </p:nvSpPr>
        <p:spPr>
          <a:xfrm>
            <a:off x="3799423" y="2136766"/>
            <a:ext cx="484632" cy="551055"/>
          </a:xfrm>
          <a:prstGeom prst="downArrow">
            <a:avLst/>
          </a:prstGeom>
          <a:solidFill>
            <a:srgbClr val="B7DDE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a:p>
        </p:txBody>
      </p:sp>
      <p:sp>
        <p:nvSpPr>
          <p:cNvPr id="35" name="Alanuoli 34"/>
          <p:cNvSpPr/>
          <p:nvPr/>
        </p:nvSpPr>
        <p:spPr>
          <a:xfrm>
            <a:off x="4841428" y="2136766"/>
            <a:ext cx="484632" cy="551055"/>
          </a:xfrm>
          <a:prstGeom prst="downArrow">
            <a:avLst/>
          </a:prstGeom>
          <a:solidFill>
            <a:srgbClr val="B7DDE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a:p>
        </p:txBody>
      </p:sp>
      <p:sp>
        <p:nvSpPr>
          <p:cNvPr id="36" name="Alanuoli 35"/>
          <p:cNvSpPr/>
          <p:nvPr/>
        </p:nvSpPr>
        <p:spPr>
          <a:xfrm>
            <a:off x="5981121" y="2136766"/>
            <a:ext cx="484632" cy="551055"/>
          </a:xfrm>
          <a:prstGeom prst="downArrow">
            <a:avLst/>
          </a:prstGeom>
          <a:solidFill>
            <a:srgbClr val="B7DDE8"/>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i-FI"/>
          </a:p>
        </p:txBody>
      </p:sp>
      <p:pic>
        <p:nvPicPr>
          <p:cNvPr id="12" name="Kuva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6423903"/>
            <a:ext cx="936103" cy="231561"/>
          </a:xfrm>
          <a:prstGeom prst="rect">
            <a:avLst/>
          </a:prstGeom>
        </p:spPr>
      </p:pic>
    </p:spTree>
    <p:extLst>
      <p:ext uri="{BB962C8B-B14F-4D97-AF65-F5344CB8AC3E}">
        <p14:creationId xmlns:p14="http://schemas.microsoft.com/office/powerpoint/2010/main" val="3074481366"/>
      </p:ext>
    </p:extLst>
  </p:cSld>
  <p:clrMapOvr>
    <a:masterClrMapping/>
  </p:clrMapOvr>
  <p:transition advTm="5031">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ategiaehdotuksen esittely">
  <a:themeElements>
    <a:clrScheme name="Awen">
      <a:dk1>
        <a:srgbClr val="262626"/>
      </a:dk1>
      <a:lt1>
        <a:srgbClr val="FFFFFF"/>
      </a:lt1>
      <a:dk2>
        <a:srgbClr val="B081A1"/>
      </a:dk2>
      <a:lt2>
        <a:srgbClr val="262626"/>
      </a:lt2>
      <a:accent1>
        <a:srgbClr val="B081A1"/>
      </a:accent1>
      <a:accent2>
        <a:srgbClr val="8DB3E2"/>
      </a:accent2>
      <a:accent3>
        <a:srgbClr val="C3D69B"/>
      </a:accent3>
      <a:accent4>
        <a:srgbClr val="CCC1D9"/>
      </a:accent4>
      <a:accent5>
        <a:srgbClr val="B7DDE8"/>
      </a:accent5>
      <a:accent6>
        <a:srgbClr val="FAC08F"/>
      </a:accent6>
      <a:hlink>
        <a:srgbClr val="B081A1"/>
      </a:hlink>
      <a:folHlink>
        <a:srgbClr val="B8CCE4"/>
      </a:folHlink>
    </a:clrScheme>
    <a:fontScheme name="Mukautettu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0F6595-EF87-4F42-A5CA-4F0814C651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2387</Words>
  <Application>Microsoft Macintosh PowerPoint</Application>
  <PresentationFormat>Näytössä katseltava diaesitys (4:3)</PresentationFormat>
  <Paragraphs>414</Paragraphs>
  <Slides>18</Slides>
  <Notes>17</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18</vt:i4>
      </vt:variant>
    </vt:vector>
  </HeadingPairs>
  <TitlesOfParts>
    <vt:vector size="24" baseType="lpstr">
      <vt:lpstr>Calibri</vt:lpstr>
      <vt:lpstr>Courier New</vt:lpstr>
      <vt:lpstr>Wingdings 2</vt:lpstr>
      <vt:lpstr>Arial</vt:lpstr>
      <vt:lpstr>Strategiaehdotuksen esittely</vt:lpstr>
      <vt:lpstr>Mukautettu suunnittelumalli</vt:lpstr>
      <vt:lpstr>                          Konkreettista        hyvinvointia työhön</vt:lpstr>
      <vt:lpstr>  Aluksi</vt:lpstr>
      <vt:lpstr>Hyvinvoinnin osat</vt:lpstr>
      <vt:lpstr>Työn tasapaino</vt:lpstr>
      <vt:lpstr>YKSILÖN TASAPAINO</vt:lpstr>
      <vt:lpstr>esimiestyö</vt:lpstr>
      <vt:lpstr>Työyhteisön tasapaino</vt:lpstr>
      <vt:lpstr>Konkreettiset toimet</vt:lpstr>
      <vt:lpstr>Ennaltaehkäisevä työhyvinvointiprosessi</vt:lpstr>
      <vt:lpstr>erityistilanteet</vt:lpstr>
      <vt:lpstr>Päivittäiset valinnat</vt:lpstr>
      <vt:lpstr>Näkyvä toiminta on jäävuoren huippu</vt:lpstr>
      <vt:lpstr>Itsensä johtaminen</vt:lpstr>
      <vt:lpstr>Mihin voin itse vaikuttaa?</vt:lpstr>
      <vt:lpstr>Hyvinvoinnin merkitys</vt:lpstr>
      <vt:lpstr>Tulevaisuuden haasteet</vt:lpstr>
      <vt:lpstr>Awen palauttaa tasapainon työpaikoille</vt:lpstr>
      <vt:lpstr>Yhteystiedot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2016-10-18T10:45:23Z</dcterms:created>
  <dcterms:modified xsi:type="dcterms:W3CDTF">2017-02-13T04:51:41Z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